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6" r:id="rId1"/>
  </p:sldMasterIdLst>
  <p:notesMasterIdLst>
    <p:notesMasterId r:id="rId26"/>
  </p:notesMasterIdLst>
  <p:sldIdLst>
    <p:sldId id="256" r:id="rId2"/>
    <p:sldId id="257" r:id="rId3"/>
    <p:sldId id="263" r:id="rId4"/>
    <p:sldId id="264" r:id="rId5"/>
    <p:sldId id="265" r:id="rId6"/>
    <p:sldId id="266" r:id="rId7"/>
    <p:sldId id="267" r:id="rId8"/>
    <p:sldId id="261" r:id="rId9"/>
    <p:sldId id="262" r:id="rId10"/>
    <p:sldId id="258" r:id="rId11"/>
    <p:sldId id="268" r:id="rId12"/>
    <p:sldId id="270" r:id="rId13"/>
    <p:sldId id="269" r:id="rId14"/>
    <p:sldId id="271" r:id="rId15"/>
    <p:sldId id="272" r:id="rId16"/>
    <p:sldId id="273" r:id="rId17"/>
    <p:sldId id="274" r:id="rId18"/>
    <p:sldId id="280" r:id="rId19"/>
    <p:sldId id="275" r:id="rId20"/>
    <p:sldId id="276" r:id="rId21"/>
    <p:sldId id="277" r:id="rId22"/>
    <p:sldId id="278" r:id="rId23"/>
    <p:sldId id="279" r:id="rId24"/>
    <p:sldId id="28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snapToObjects="1">
      <p:cViewPr>
        <p:scale>
          <a:sx n="81" d="100"/>
          <a:sy n="81" d="100"/>
        </p:scale>
        <p:origin x="-163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9" d="100"/>
          <a:sy n="59" d="100"/>
        </p:scale>
        <p:origin x="-25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230F8-2015-46AC-9C15-B08EDE877F5D}" type="datetimeFigureOut">
              <a:rPr lang="hu-HU" smtClean="0"/>
              <a:t>2015.01.07.</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5C11E-540C-488B-B718-84796C0B45F1}" type="slidenum">
              <a:rPr lang="hu-HU" smtClean="0"/>
              <a:t>‹#›</a:t>
            </a:fld>
            <a:endParaRPr lang="hu-HU"/>
          </a:p>
        </p:txBody>
      </p:sp>
    </p:spTree>
    <p:extLst>
      <p:ext uri="{BB962C8B-B14F-4D97-AF65-F5344CB8AC3E}">
        <p14:creationId xmlns:p14="http://schemas.microsoft.com/office/powerpoint/2010/main" val="403658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1</a:t>
            </a:fld>
            <a:endParaRPr lang="hu-HU"/>
          </a:p>
        </p:txBody>
      </p:sp>
    </p:spTree>
    <p:extLst>
      <p:ext uri="{BB962C8B-B14F-4D97-AF65-F5344CB8AC3E}">
        <p14:creationId xmlns:p14="http://schemas.microsoft.com/office/powerpoint/2010/main" val="411238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10</a:t>
            </a:fld>
            <a:endParaRPr lang="hu-HU"/>
          </a:p>
        </p:txBody>
      </p:sp>
    </p:spTree>
    <p:extLst>
      <p:ext uri="{BB962C8B-B14F-4D97-AF65-F5344CB8AC3E}">
        <p14:creationId xmlns:p14="http://schemas.microsoft.com/office/powerpoint/2010/main" val="4112389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11</a:t>
            </a:fld>
            <a:endParaRPr lang="hu-HU"/>
          </a:p>
        </p:txBody>
      </p:sp>
    </p:spTree>
    <p:extLst>
      <p:ext uri="{BB962C8B-B14F-4D97-AF65-F5344CB8AC3E}">
        <p14:creationId xmlns:p14="http://schemas.microsoft.com/office/powerpoint/2010/main" val="411238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CDA5C11E-540C-488B-B718-84796C0B45F1}" type="slidenum">
              <a:rPr lang="hu-HU" smtClean="0"/>
              <a:t>12</a:t>
            </a:fld>
            <a:endParaRPr lang="hu-HU"/>
          </a:p>
        </p:txBody>
      </p:sp>
    </p:spTree>
    <p:extLst>
      <p:ext uri="{BB962C8B-B14F-4D97-AF65-F5344CB8AC3E}">
        <p14:creationId xmlns:p14="http://schemas.microsoft.com/office/powerpoint/2010/main" val="411238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5" name="Lekerekített téglalap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Lekerekített téglalap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Cím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u-HU" smtClean="0"/>
              <a:t>Mintacím szerkesztése</a:t>
            </a:r>
            <a:endParaRPr kumimoji="0" lang="en-US"/>
          </a:p>
        </p:txBody>
      </p:sp>
      <p:sp>
        <p:nvSpPr>
          <p:cNvPr id="20" name="Alcím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19" name="Dátum helye 18"/>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11" name="Dia számának helye 10"/>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502920" y="530352"/>
            <a:ext cx="8183880" cy="4187952"/>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533404"/>
            <a:ext cx="1981200" cy="5257799"/>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533400" y="533402"/>
            <a:ext cx="5943600" cy="5257801"/>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dirty="0" smtClean="0"/>
              <a:t>Prezentáció Címe</a:t>
            </a:r>
            <a:endParaRPr lang="en-US" dirty="0"/>
          </a:p>
        </p:txBody>
      </p:sp>
      <p:sp>
        <p:nvSpPr>
          <p:cNvPr id="17" name="Text Placeholder 15"/>
          <p:cNvSpPr>
            <a:spLocks noGrp="1"/>
          </p:cNvSpPr>
          <p:nvPr>
            <p:ph type="body" sz="quarter" idx="10" hasCustomPrompt="1"/>
          </p:nvPr>
        </p:nvSpPr>
        <p:spPr>
          <a:xfrm>
            <a:off x="4495800" y="3886200"/>
            <a:ext cx="43434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smtClean="0"/>
              <a:t>Click to edit Alcím</a:t>
            </a:r>
          </a:p>
          <a:p>
            <a:pPr lvl="0"/>
            <a:endParaRPr lang="hu-HU" dirty="0" smtClean="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US"/>
          </a:p>
        </p:txBody>
      </p:sp>
      <p:sp>
        <p:nvSpPr>
          <p:cNvPr id="3" name="Content Placeholder 2"/>
          <p:cNvSpPr>
            <a:spLocks noGrp="1"/>
          </p:cNvSpPr>
          <p:nvPr>
            <p:ph sz="half" idx="1"/>
          </p:nvPr>
        </p:nvSpPr>
        <p:spPr>
          <a:xfrm>
            <a:off x="457200" y="1600201"/>
            <a:ext cx="4572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smtClean="0"/>
              <a:t>Click to edit Master text styles</a:t>
            </a:r>
          </a:p>
          <a:p>
            <a:pPr lvl="1"/>
            <a:r>
              <a:rPr lang="hu-HU" dirty="0" smtClean="0"/>
              <a:t>Second level</a:t>
            </a:r>
          </a:p>
          <a:p>
            <a:pPr lvl="2"/>
            <a:r>
              <a:rPr lang="hu-HU" dirty="0" smtClean="0"/>
              <a:t>Third level</a:t>
            </a:r>
          </a:p>
          <a:p>
            <a:pPr lvl="3"/>
            <a:r>
              <a:rPr lang="hu-HU" dirty="0" smtClean="0"/>
              <a:t>Fourth level</a:t>
            </a:r>
          </a:p>
          <a:p>
            <a:pPr lvl="4"/>
            <a:r>
              <a:rPr lang="hu-HU" dirty="0" smtClean="0"/>
              <a:t>Fifth level</a:t>
            </a:r>
            <a:endParaRPr lang="en-US" dirty="0"/>
          </a:p>
        </p:txBody>
      </p:sp>
      <p:sp>
        <p:nvSpPr>
          <p:cNvPr id="9" name="Picture Placeholder 8"/>
          <p:cNvSpPr>
            <a:spLocks noGrp="1"/>
          </p:cNvSpPr>
          <p:nvPr>
            <p:ph type="pic" sz="quarter" idx="13"/>
          </p:nvPr>
        </p:nvSpPr>
        <p:spPr>
          <a:xfrm>
            <a:off x="5334000" y="1600200"/>
            <a:ext cx="3352800" cy="4114800"/>
          </a:xfrm>
        </p:spPr>
        <p:txBody>
          <a:body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381000"/>
            <a:ext cx="8229600" cy="609600"/>
          </a:xfrm>
        </p:spPr>
        <p:txBody>
          <a:bodyPr/>
          <a:lstStyle/>
          <a:p>
            <a:r>
              <a:rPr lang="hu-HU" smtClean="0"/>
              <a:t>Click to edit Master 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smtClean="0"/>
              <a:t>Click to edit Master title style</a:t>
            </a:r>
            <a:endParaRPr lang="en-US"/>
          </a:p>
        </p:txBody>
      </p:sp>
      <p:sp>
        <p:nvSpPr>
          <p:cNvPr id="3" name="Picture Placeholder 2"/>
          <p:cNvSpPr>
            <a:spLocks noGrp="1"/>
          </p:cNvSpPr>
          <p:nvPr>
            <p:ph type="pic" idx="1"/>
          </p:nvPr>
        </p:nvSpPr>
        <p:spPr>
          <a:xfrm>
            <a:off x="1792288" y="1524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4142871-7357-434F-A8F3-CECC6D136ADE}" type="datetimeFigureOut">
              <a:rPr lang="en-US" smtClean="0"/>
              <a:pPr/>
              <a:t>1/7/2015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02C4939-F161-2245-8138-B1FA9F0D34C7}" type="slidenum">
              <a:rPr lang="en-US" smtClean="0"/>
              <a:pPr/>
              <a:t>‹#›</a:t>
            </a:fld>
            <a:endParaRPr lang="en-US"/>
          </a:p>
        </p:txBody>
      </p:sp>
      <p:sp>
        <p:nvSpPr>
          <p:cNvPr id="8" name="Title 1"/>
          <p:cNvSpPr txBox="1">
            <a:spLocks/>
          </p:cNvSpPr>
          <p:nvPr userDrawn="1"/>
        </p:nvSpPr>
        <p:spPr>
          <a:xfrm>
            <a:off x="457200" y="381000"/>
            <a:ext cx="8229600" cy="6096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smtClean="0">
                <a:ln>
                  <a:noFill/>
                </a:ln>
                <a:solidFill>
                  <a:srgbClr val="FFFFFF"/>
                </a:solidFill>
                <a:effectLst/>
                <a:uLnTx/>
                <a:uFillTx/>
                <a:latin typeface="Arial"/>
                <a:ea typeface="+mj-ea"/>
                <a:cs typeface="Arial"/>
              </a:rPr>
              <a:t>Click to edit Master title style</a:t>
            </a:r>
            <a:endParaRPr kumimoji="0" lang="en-US" sz="2400" b="1" i="0" u="none" strike="noStrike" kern="1200" cap="all" spc="0" normalizeH="0" baseline="0" noProof="0" smtClean="0">
              <a:ln>
                <a:noFill/>
              </a:ln>
              <a:solidFill>
                <a:srgbClr val="FFFFFF"/>
              </a:solidFill>
              <a:effectLst/>
              <a:uLnTx/>
              <a:uFillTx/>
              <a:latin typeface="Arial"/>
              <a:ea typeface="+mj-ea"/>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a:xfrm>
            <a:off x="502920" y="530352"/>
            <a:ext cx="8183880" cy="4187952"/>
          </a:xfrm>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14" name="Lekerekített téglalap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Lekerekített téglalap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nchor="b"/>
          <a:lstStyle>
            <a:lvl1pPr>
              <a:defRPr b="1"/>
            </a:lvl1pPr>
            <a:extLst/>
          </a:lstStyle>
          <a:p>
            <a:r>
              <a:rPr kumimoji="0" lang="hu-HU" smtClean="0"/>
              <a:t>Mintacím szerkesztése</a:t>
            </a:r>
            <a:endParaRPr kumimoji="0" lang="en-US"/>
          </a:p>
        </p:txBody>
      </p:sp>
      <p:sp>
        <p:nvSpPr>
          <p:cNvPr id="3" name="Szöveg hely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7" name="Lekerekített téglalap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átum helye 1"/>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u-HU" smtClean="0"/>
              <a:t>Mintacím szerkesztése</a:t>
            </a:r>
            <a:endParaRPr kumimoji="0" lang="en-US"/>
          </a:p>
        </p:txBody>
      </p:sp>
      <p:sp>
        <p:nvSpPr>
          <p:cNvPr id="3" name="Szöveg hely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774ECFDF-B4B8-4D79-9C23-DD008FAF0A0B}"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5" name="Lekerekített téglalap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Egy sarkán kerekített téglalap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u-HU" smtClean="0"/>
              <a:t>Mintacím szerkesztése</a:t>
            </a:r>
            <a:endParaRPr kumimoji="0" lang="en-US"/>
          </a:p>
        </p:txBody>
      </p:sp>
      <p:sp>
        <p:nvSpPr>
          <p:cNvPr id="4" name="Szöveg hely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0DD05FFA-4383-4574-9830-A5FF25BE8406}" type="datetimeFigureOut">
              <a:rPr lang="hu-HU" smtClean="0"/>
              <a:t>2015.01.07.</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774ECFDF-B4B8-4D79-9C23-DD008FAF0A0B}" type="slidenum">
              <a:rPr lang="hu-HU" smtClean="0"/>
              <a:t>‹#›</a:t>
            </a:fld>
            <a:endParaRPr lang="hu-HU"/>
          </a:p>
        </p:txBody>
      </p:sp>
      <p:sp>
        <p:nvSpPr>
          <p:cNvPr id="3" name="Kép hely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u-HU" smtClean="0"/>
              <a:t>Kép beszúrásához kattintson az ikonra</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7" name="Lekerekített téglalap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Lekerekített téglalap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Cím hely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hu-HU" smtClean="0"/>
              <a:t>Mintacím szerkesztése</a:t>
            </a:r>
            <a:endParaRPr kumimoji="0" lang="en-US"/>
          </a:p>
        </p:txBody>
      </p:sp>
      <p:sp>
        <p:nvSpPr>
          <p:cNvPr id="4" name="Szöveg hely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5" name="Dátum hely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DD05FFA-4383-4574-9830-A5FF25BE8406}" type="datetimeFigureOut">
              <a:rPr lang="hu-HU" smtClean="0"/>
              <a:t>2015.01.07.</a:t>
            </a:fld>
            <a:endParaRPr lang="hu-HU"/>
          </a:p>
        </p:txBody>
      </p:sp>
      <p:sp>
        <p:nvSpPr>
          <p:cNvPr id="18" name="Élőláb hely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u-HU"/>
          </a:p>
        </p:txBody>
      </p:sp>
      <p:sp>
        <p:nvSpPr>
          <p:cNvPr id="5" name="Dia számának hely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74ECFDF-B4B8-4D79-9C23-DD008FAF0A0B}" type="slidenum">
              <a:rPr lang="hu-HU" smtClean="0"/>
              <a:t>‹#›</a:t>
            </a:fld>
            <a:endParaRPr lang="hu-HU"/>
          </a:p>
        </p:txBody>
      </p:sp>
      <p:pic>
        <p:nvPicPr>
          <p:cNvPr id="10" name="Picture 8" descr="prezentacio_2020_beliv_bg_ME.jpg"/>
          <p:cNvPicPr>
            <a:picLocks noChangeAspect="1"/>
          </p:cNvPicPr>
          <p:nvPr userDrawn="1"/>
        </p:nvPicPr>
        <p:blipFill>
          <a:blip r:embed="rId17"/>
          <a:stretch>
            <a:fillRect/>
          </a:stretch>
        </p:blipFill>
        <p:spPr>
          <a:xfrm>
            <a:off x="715" y="0"/>
            <a:ext cx="9142569" cy="6857998"/>
          </a:xfrm>
          <a:prstGeom prst="rect">
            <a:avLst/>
          </a:prstGeom>
        </p:spPr>
      </p:pic>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3650" r:id="rId13"/>
    <p:sldLayoutId id="2147483656" r:id="rId14"/>
    <p:sldLayoutId id="2147483657" r:id="rId15"/>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net.jogtar.hu/jr/gen/hjegy_doc.cgi?docid=A0900115.TV#lbj38param" TargetMode="External"/><Relationship Id="rId2" Type="http://schemas.openxmlformats.org/officeDocument/2006/relationships/hyperlink" Target="http://net.jogtar.hu/jr/gen/hjegy_doc.cgi?docid=A0900115.TV#lbj37param"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hyperlink" Target="http://net.jogtar.hu/jr/gen/hjegy_doc.cgi?docid=A0900115.TV#lbj45param" TargetMode="Externa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1043608" y="476672"/>
            <a:ext cx="6984776" cy="3672408"/>
          </a:xfrm>
        </p:spPr>
        <p:txBody>
          <a:bodyPr/>
          <a:lstStyle/>
          <a:p>
            <a:pPr algn="ctr"/>
            <a:r>
              <a:rPr lang="hu-HU" sz="2000" dirty="0" smtClean="0"/>
              <a:t>Dr. Nagy </a:t>
            </a:r>
            <a:r>
              <a:rPr lang="hu-HU" sz="2000" dirty="0" err="1" smtClean="0"/>
              <a:t>viktor</a:t>
            </a:r>
            <a:r>
              <a:rPr lang="hu-HU" sz="2000" dirty="0" smtClean="0"/>
              <a:t/>
            </a:r>
            <a:br>
              <a:rPr lang="hu-HU" sz="2000" dirty="0" smtClean="0"/>
            </a:br>
            <a:r>
              <a:rPr lang="hu-HU" sz="2800" dirty="0" smtClean="0"/>
              <a:t/>
            </a:r>
            <a:br>
              <a:rPr lang="hu-HU" sz="2800" dirty="0" smtClean="0"/>
            </a:br>
            <a:r>
              <a:rPr lang="hu-HU" sz="2800" dirty="0" smtClean="0"/>
              <a:t>„Jót s jól” </a:t>
            </a:r>
            <a:br>
              <a:rPr lang="hu-HU" sz="2800" dirty="0" smtClean="0"/>
            </a:br>
            <a:r>
              <a:rPr lang="hu-HU" sz="2400" dirty="0" smtClean="0"/>
              <a:t>avagy</a:t>
            </a:r>
            <a:r>
              <a:rPr lang="hu-HU" sz="2800" dirty="0" smtClean="0"/>
              <a:t/>
            </a:r>
            <a:br>
              <a:rPr lang="hu-HU" sz="2800" dirty="0" smtClean="0"/>
            </a:br>
            <a:r>
              <a:rPr lang="hu-HU" sz="2800" dirty="0" smtClean="0"/>
              <a:t>gazdasági jogi alapismeretek</a:t>
            </a:r>
            <a:endParaRPr lang="hu-HU" sz="2800" dirty="0"/>
          </a:p>
        </p:txBody>
      </p:sp>
      <p:pic>
        <p:nvPicPr>
          <p:cNvPr id="3" name="Kép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3068960"/>
            <a:ext cx="5640288" cy="2549004"/>
          </a:xfrm>
          <a:prstGeom prst="rect">
            <a:avLst/>
          </a:prstGeom>
        </p:spPr>
        <p:style>
          <a:lnRef idx="1">
            <a:schemeClr val="accent3"/>
          </a:lnRef>
          <a:fillRef idx="3">
            <a:schemeClr val="accent3"/>
          </a:fillRef>
          <a:effectRef idx="2">
            <a:schemeClr val="accent3"/>
          </a:effectRef>
          <a:fontRef idx="minor">
            <a:schemeClr val="lt1"/>
          </a:fontRef>
        </p:style>
      </p:pic>
    </p:spTree>
    <p:extLst>
      <p:ext uri="{BB962C8B-B14F-4D97-AF65-F5344CB8AC3E}">
        <p14:creationId xmlns:p14="http://schemas.microsoft.com/office/powerpoint/2010/main" val="116977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620688"/>
            <a:ext cx="8136904" cy="5544616"/>
          </a:xfrm>
        </p:spPr>
        <p:txBody>
          <a:bodyPr/>
          <a:lstStyle/>
          <a:p>
            <a:r>
              <a:rPr lang="hu-HU" sz="2800" dirty="0" smtClean="0">
                <a:solidFill>
                  <a:schemeClr val="tx1"/>
                </a:solidFill>
              </a:rPr>
              <a:t>Ki lehet egyéni vállalkozó?</a:t>
            </a:r>
            <a:br>
              <a:rPr lang="hu-HU" sz="2800" dirty="0" smtClean="0">
                <a:solidFill>
                  <a:schemeClr val="tx1"/>
                </a:solidFill>
              </a:rPr>
            </a:br>
            <a:r>
              <a:rPr lang="hu-HU" sz="2800" dirty="0">
                <a:solidFill>
                  <a:schemeClr val="tx1"/>
                </a:solidFill>
              </a:rPr>
              <a:t/>
            </a:r>
            <a:br>
              <a:rPr lang="hu-HU" sz="2800" dirty="0">
                <a:solidFill>
                  <a:schemeClr val="tx1"/>
                </a:solidFill>
              </a:rPr>
            </a:br>
            <a:r>
              <a:rPr lang="hu-HU" sz="2800" dirty="0" smtClean="0">
                <a:solidFill>
                  <a:schemeClr val="tx1"/>
                </a:solidFill>
              </a:rPr>
              <a:t>	-	alanyi jog</a:t>
            </a:r>
            <a:br>
              <a:rPr lang="hu-HU" sz="2800" dirty="0" smtClean="0">
                <a:solidFill>
                  <a:schemeClr val="tx1"/>
                </a:solidFill>
              </a:rPr>
            </a:br>
            <a:r>
              <a:rPr lang="hu-HU" sz="2800" dirty="0">
                <a:solidFill>
                  <a:schemeClr val="tx1"/>
                </a:solidFill>
              </a:rPr>
              <a:t/>
            </a:r>
            <a:br>
              <a:rPr lang="hu-HU" sz="2800" dirty="0">
                <a:solidFill>
                  <a:schemeClr val="tx1"/>
                </a:solidFill>
              </a:rPr>
            </a:br>
            <a:r>
              <a:rPr lang="hu-HU" sz="2800" dirty="0" smtClean="0">
                <a:solidFill>
                  <a:schemeClr val="tx1"/>
                </a:solidFill>
              </a:rPr>
              <a:t>	-	természetes személy legyen</a:t>
            </a:r>
            <a:br>
              <a:rPr lang="hu-HU" sz="2800" dirty="0" smtClean="0">
                <a:solidFill>
                  <a:schemeClr val="tx1"/>
                </a:solidFill>
              </a:rPr>
            </a:br>
            <a:r>
              <a:rPr lang="hu-HU" sz="2800" dirty="0">
                <a:solidFill>
                  <a:schemeClr val="tx1"/>
                </a:solidFill>
              </a:rPr>
              <a:t/>
            </a:r>
            <a:br>
              <a:rPr lang="hu-HU" sz="2800" dirty="0">
                <a:solidFill>
                  <a:schemeClr val="tx1"/>
                </a:solidFill>
              </a:rPr>
            </a:br>
            <a:r>
              <a:rPr lang="hu-HU" sz="2800" dirty="0" smtClean="0">
                <a:solidFill>
                  <a:schemeClr val="tx1"/>
                </a:solidFill>
              </a:rPr>
              <a:t>	-	cselekvőképes</a:t>
            </a:r>
            <a:br>
              <a:rPr lang="hu-HU" sz="2800" dirty="0" smtClean="0">
                <a:solidFill>
                  <a:schemeClr val="tx1"/>
                </a:solidFill>
              </a:rPr>
            </a:br>
            <a:r>
              <a:rPr lang="hu-HU" sz="2800" dirty="0">
                <a:solidFill>
                  <a:schemeClr val="tx1"/>
                </a:solidFill>
              </a:rPr>
              <a:t/>
            </a:r>
            <a:br>
              <a:rPr lang="hu-HU" sz="2800" dirty="0">
                <a:solidFill>
                  <a:schemeClr val="tx1"/>
                </a:solidFill>
              </a:rPr>
            </a:br>
            <a:r>
              <a:rPr lang="hu-HU" sz="2800" dirty="0" smtClean="0">
                <a:solidFill>
                  <a:schemeClr val="tx1"/>
                </a:solidFill>
              </a:rPr>
              <a:t>	-	meghatározott 					tartózkodási jogcím</a:t>
            </a:r>
            <a:br>
              <a:rPr lang="hu-HU" sz="2800" dirty="0" smtClean="0">
                <a:solidFill>
                  <a:schemeClr val="tx1"/>
                </a:solidFill>
              </a:rPr>
            </a:br>
            <a:r>
              <a:rPr lang="hu-HU" sz="2800" dirty="0">
                <a:solidFill>
                  <a:schemeClr val="tx1"/>
                </a:solidFill>
              </a:rPr>
              <a:t/>
            </a:r>
            <a:br>
              <a:rPr lang="hu-HU" sz="2800" dirty="0">
                <a:solidFill>
                  <a:schemeClr val="tx1"/>
                </a:solidFill>
              </a:rPr>
            </a:br>
            <a:r>
              <a:rPr lang="hu-HU" sz="2800" dirty="0" smtClean="0">
                <a:solidFill>
                  <a:schemeClr val="tx1"/>
                </a:solidFill>
              </a:rPr>
              <a:t>	-	ne legyen kizárva az egyéni 		vállalkozás köréből</a:t>
            </a:r>
            <a:endParaRPr lang="hu-HU" sz="2800" dirty="0">
              <a:solidFill>
                <a:schemeClr val="tx1"/>
              </a:solidFill>
            </a:endParaRPr>
          </a:p>
        </p:txBody>
      </p:sp>
    </p:spTree>
    <p:extLst>
      <p:ext uri="{BB962C8B-B14F-4D97-AF65-F5344CB8AC3E}">
        <p14:creationId xmlns:p14="http://schemas.microsoft.com/office/powerpoint/2010/main" val="3765528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620688"/>
            <a:ext cx="8136904" cy="5544616"/>
          </a:xfrm>
        </p:spPr>
        <p:txBody>
          <a:bodyPr/>
          <a:lstStyle/>
          <a:p>
            <a:r>
              <a:rPr lang="hu-HU" sz="2800" dirty="0" smtClean="0">
                <a:solidFill>
                  <a:schemeClr val="tx1"/>
                </a:solidFill>
              </a:rPr>
              <a:t>Ki </a:t>
            </a:r>
            <a:r>
              <a:rPr lang="hu-HU" sz="2800" u="sng" dirty="0" smtClean="0">
                <a:solidFill>
                  <a:schemeClr val="tx1"/>
                </a:solidFill>
              </a:rPr>
              <a:t>nem</a:t>
            </a:r>
            <a:r>
              <a:rPr lang="hu-HU" sz="2800" dirty="0" smtClean="0">
                <a:solidFill>
                  <a:schemeClr val="tx1"/>
                </a:solidFill>
              </a:rPr>
              <a:t> lehet egyéni vállalkozó?</a:t>
            </a:r>
            <a:br>
              <a:rPr lang="hu-HU" sz="2800" dirty="0" smtClean="0">
                <a:solidFill>
                  <a:schemeClr val="tx1"/>
                </a:solidFill>
              </a:rPr>
            </a:br>
            <a:r>
              <a:rPr lang="hu-HU" sz="2800" dirty="0">
                <a:solidFill>
                  <a:schemeClr val="tx1"/>
                </a:solidFill>
              </a:rPr>
              <a:t/>
            </a:r>
            <a:br>
              <a:rPr lang="hu-HU" sz="2800" dirty="0">
                <a:solidFill>
                  <a:schemeClr val="tx1"/>
                </a:solidFill>
              </a:rPr>
            </a:br>
            <a:r>
              <a:rPr lang="hu-HU" sz="2800" dirty="0" smtClean="0">
                <a:solidFill>
                  <a:schemeClr val="tx1"/>
                </a:solidFill>
              </a:rPr>
              <a:t>	-	</a:t>
            </a:r>
            <a:r>
              <a:rPr lang="hu-HU" sz="2400" dirty="0" smtClean="0">
                <a:solidFill>
                  <a:schemeClr val="tx1"/>
                </a:solidFill>
              </a:rPr>
              <a:t>korlátozottan cselekvőképes</a:t>
            </a:r>
            <a:br>
              <a:rPr lang="hu-HU" sz="2400" dirty="0" smtClean="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cselekvőképtelen</a:t>
            </a:r>
            <a:br>
              <a:rPr lang="hu-HU" sz="2400" dirty="0" smtClean="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közélet tisztasága elleni vagy a 		nemzetközi közélet tisztasága 		elleni, gazdasági, vagyon elleni 		bűncselekmény miatt jogerősen 		végrehajtandó 					szabadságvesztésre ítéltek (csak 		a mentesülésig)</a:t>
            </a:r>
            <a:r>
              <a:rPr lang="hu-HU" sz="2800" dirty="0" smtClean="0">
                <a:solidFill>
                  <a:schemeClr val="tx1"/>
                </a:solidFill>
              </a:rPr>
              <a:t/>
            </a:r>
            <a:br>
              <a:rPr lang="hu-HU" sz="2800" dirty="0" smtClean="0">
                <a:solidFill>
                  <a:schemeClr val="tx1"/>
                </a:solidFill>
              </a:rPr>
            </a:br>
            <a:r>
              <a:rPr lang="hu-HU" sz="2800" dirty="0"/>
              <a:t/>
            </a:r>
            <a:br>
              <a:rPr lang="hu-HU" sz="2800" dirty="0"/>
            </a:br>
            <a:r>
              <a:rPr lang="hu-HU" sz="2800" dirty="0" smtClean="0"/>
              <a:t>	</a:t>
            </a:r>
            <a:br>
              <a:rPr lang="hu-HU" sz="2800" dirty="0" smtClean="0"/>
            </a:br>
            <a:r>
              <a:rPr lang="hu-HU" sz="2800" dirty="0"/>
              <a:t/>
            </a:r>
            <a:br>
              <a:rPr lang="hu-HU" sz="2800" dirty="0"/>
            </a:br>
            <a:r>
              <a:rPr lang="hu-HU" sz="2800" dirty="0" smtClean="0"/>
              <a:t>	</a:t>
            </a:r>
            <a:endParaRPr lang="hu-HU" sz="2800" dirty="0"/>
          </a:p>
        </p:txBody>
      </p:sp>
    </p:spTree>
    <p:extLst>
      <p:ext uri="{BB962C8B-B14F-4D97-AF65-F5344CB8AC3E}">
        <p14:creationId xmlns:p14="http://schemas.microsoft.com/office/powerpoint/2010/main" val="427051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620688"/>
            <a:ext cx="8136904" cy="5544616"/>
          </a:xfrm>
        </p:spPr>
        <p:txBody>
          <a:bodyPr/>
          <a:lstStyle/>
          <a:p>
            <a:r>
              <a:rPr lang="hu-HU" sz="2800" dirty="0" smtClean="0">
                <a:solidFill>
                  <a:schemeClr val="tx1"/>
                </a:solidFill>
              </a:rPr>
              <a:t>Ki </a:t>
            </a:r>
            <a:r>
              <a:rPr lang="hu-HU" sz="2800" u="sng" dirty="0" smtClean="0">
                <a:solidFill>
                  <a:schemeClr val="tx1"/>
                </a:solidFill>
              </a:rPr>
              <a:t>nem</a:t>
            </a:r>
            <a:r>
              <a:rPr lang="hu-HU" sz="2800" dirty="0" smtClean="0">
                <a:solidFill>
                  <a:schemeClr val="tx1"/>
                </a:solidFill>
              </a:rPr>
              <a:t> lehet egyéni vállalkozó II. ?</a:t>
            </a:r>
            <a:br>
              <a:rPr lang="hu-HU" sz="2800" dirty="0" smtClean="0">
                <a:solidFill>
                  <a:schemeClr val="tx1"/>
                </a:solidFill>
              </a:rPr>
            </a:br>
            <a:r>
              <a:rPr lang="hu-HU" sz="2800" dirty="0" smtClean="0">
                <a:solidFill>
                  <a:schemeClr val="tx1"/>
                </a:solidFill>
              </a:rPr>
              <a:t/>
            </a:r>
            <a:br>
              <a:rPr lang="hu-HU" sz="2800" dirty="0" smtClean="0">
                <a:solidFill>
                  <a:schemeClr val="tx1"/>
                </a:solidFill>
              </a:rPr>
            </a:br>
            <a:r>
              <a:rPr lang="hu-HU" sz="2800" dirty="0">
                <a:solidFill>
                  <a:schemeClr val="tx1"/>
                </a:solidFill>
              </a:rPr>
              <a:t>	</a:t>
            </a:r>
            <a:r>
              <a:rPr lang="hu-HU" sz="1800" b="0" dirty="0" smtClean="0">
                <a:solidFill>
                  <a:schemeClr val="tx1"/>
                </a:solidFill>
                <a:effectLst/>
              </a:rPr>
              <a:t>akit </a:t>
            </a:r>
            <a:r>
              <a:rPr lang="hu-HU" sz="1800" b="0" u="sng" dirty="0">
                <a:solidFill>
                  <a:schemeClr val="tx1"/>
                </a:solidFill>
                <a:effectLst/>
              </a:rPr>
              <a:t>szándékos</a:t>
            </a:r>
            <a:r>
              <a:rPr lang="hu-HU" sz="1800" b="0" dirty="0">
                <a:solidFill>
                  <a:schemeClr val="tx1"/>
                </a:solidFill>
                <a:effectLst/>
              </a:rPr>
              <a:t> </a:t>
            </a:r>
            <a:r>
              <a:rPr lang="hu-HU" sz="1800" b="0" dirty="0" smtClean="0">
                <a:solidFill>
                  <a:schemeClr val="tx1"/>
                </a:solidFill>
                <a:effectLst/>
              </a:rPr>
              <a:t>bűncselekmény </a:t>
            </a:r>
            <a:r>
              <a:rPr lang="hu-HU" sz="1800" b="0" dirty="0">
                <a:solidFill>
                  <a:schemeClr val="tx1"/>
                </a:solidFill>
                <a:effectLst/>
              </a:rPr>
              <a:t>miatt </a:t>
            </a:r>
            <a:r>
              <a:rPr lang="hu-HU" sz="1800" b="0" dirty="0" smtClean="0">
                <a:solidFill>
                  <a:schemeClr val="tx1"/>
                </a:solidFill>
                <a:effectLst/>
              </a:rPr>
              <a:t>			jogerősen </a:t>
            </a:r>
            <a:r>
              <a:rPr lang="hu-HU" sz="1800" b="0" u="sng" dirty="0">
                <a:solidFill>
                  <a:schemeClr val="tx1"/>
                </a:solidFill>
                <a:effectLst/>
              </a:rPr>
              <a:t>egy évet meghaladó</a:t>
            </a:r>
            <a:r>
              <a:rPr lang="hu-HU" sz="1800" b="0" dirty="0">
                <a:solidFill>
                  <a:schemeClr val="tx1"/>
                </a:solidFill>
                <a:effectLst/>
              </a:rPr>
              <a:t>, végrehajtandó </a:t>
            </a:r>
            <a:r>
              <a:rPr lang="hu-HU" sz="1800" b="0" dirty="0" smtClean="0">
                <a:solidFill>
                  <a:schemeClr val="tx1"/>
                </a:solidFill>
                <a:effectLst/>
              </a:rPr>
              <a:t>		szabadságvesztére </a:t>
            </a:r>
            <a:r>
              <a:rPr lang="hu-HU" sz="1800" b="0" dirty="0">
                <a:solidFill>
                  <a:schemeClr val="tx1"/>
                </a:solidFill>
                <a:effectLst/>
              </a:rPr>
              <a:t>ítéltek, amíg az elítéléséhez </a:t>
            </a:r>
            <a:r>
              <a:rPr lang="hu-HU" sz="1800" b="0" dirty="0" smtClean="0">
                <a:solidFill>
                  <a:schemeClr val="tx1"/>
                </a:solidFill>
                <a:effectLst/>
              </a:rPr>
              <a:t>	fűződő </a:t>
            </a:r>
            <a:r>
              <a:rPr lang="hu-HU" sz="1800" b="0" dirty="0">
                <a:solidFill>
                  <a:schemeClr val="tx1"/>
                </a:solidFill>
                <a:effectLst/>
              </a:rPr>
              <a:t>hátrányos jogkövetkezmények alól nem </a:t>
            </a:r>
            <a:r>
              <a:rPr lang="hu-HU" sz="1800" b="0" dirty="0" smtClean="0">
                <a:solidFill>
                  <a:schemeClr val="tx1"/>
                </a:solidFill>
                <a:effectLst/>
              </a:rPr>
              <a:t>	mentesül</a:t>
            </a:r>
            <a:br>
              <a:rPr lang="hu-HU" sz="1800" b="0" dirty="0" smtClean="0">
                <a:solidFill>
                  <a:schemeClr val="tx1"/>
                </a:solidFill>
                <a:effectLst/>
              </a:rPr>
            </a:br>
            <a:r>
              <a:rPr lang="hu-HU" sz="1800" b="0" dirty="0">
                <a:solidFill>
                  <a:schemeClr val="tx1"/>
                </a:solidFill>
                <a:effectLst/>
              </a:rPr>
              <a:t/>
            </a:r>
            <a:br>
              <a:rPr lang="hu-HU" sz="1800" b="0" dirty="0">
                <a:solidFill>
                  <a:schemeClr val="tx1"/>
                </a:solidFill>
                <a:effectLst/>
              </a:rPr>
            </a:br>
            <a:r>
              <a:rPr lang="hu-HU" sz="1800" b="0" dirty="0" smtClean="0">
                <a:solidFill>
                  <a:schemeClr val="tx1"/>
                </a:solidFill>
                <a:effectLst/>
              </a:rPr>
              <a:t>	</a:t>
            </a:r>
            <a:r>
              <a:rPr lang="hu-HU" sz="1800" b="0" dirty="0">
                <a:solidFill>
                  <a:schemeClr val="tx1"/>
                </a:solidFill>
                <a:effectLst/>
              </a:rPr>
              <a:t>aki egyéni cég tagja vagy </a:t>
            </a:r>
            <a:r>
              <a:rPr lang="hu-HU" sz="1800" b="0" dirty="0" smtClean="0">
                <a:solidFill>
                  <a:schemeClr val="tx1"/>
                </a:solidFill>
                <a:effectLst/>
              </a:rPr>
              <a:t>	gazdasági </a:t>
            </a:r>
            <a:r>
              <a:rPr lang="hu-HU" sz="1800" b="0" dirty="0">
                <a:solidFill>
                  <a:schemeClr val="tx1"/>
                </a:solidFill>
                <a:effectLst/>
              </a:rPr>
              <a:t>társaság </a:t>
            </a:r>
            <a:r>
              <a:rPr lang="hu-HU" sz="1800" b="0" dirty="0" smtClean="0">
                <a:solidFill>
                  <a:schemeClr val="tx1"/>
                </a:solidFill>
                <a:effectLst/>
              </a:rPr>
              <a:t>	korlátlanul 	felelős </a:t>
            </a:r>
            <a:r>
              <a:rPr lang="hu-HU" sz="1800" b="0" dirty="0">
                <a:solidFill>
                  <a:schemeClr val="tx1"/>
                </a:solidFill>
                <a:effectLst/>
              </a:rPr>
              <a:t>tagja.</a:t>
            </a:r>
            <a:r>
              <a:rPr lang="hu-HU" sz="1800" dirty="0">
                <a:solidFill>
                  <a:schemeClr val="tx1"/>
                </a:solidFill>
              </a:rPr>
              <a:t/>
            </a:r>
            <a:br>
              <a:rPr lang="hu-HU" sz="1800" dirty="0">
                <a:solidFill>
                  <a:schemeClr val="tx1"/>
                </a:solidFill>
              </a:rPr>
            </a:br>
            <a:r>
              <a:rPr lang="hu-HU" sz="2800" dirty="0" smtClean="0">
                <a:solidFill>
                  <a:schemeClr val="tx1"/>
                </a:solidFill>
              </a:rPr>
              <a:t>	</a:t>
            </a:r>
            <a:r>
              <a:rPr lang="hu-HU" sz="2800" dirty="0">
                <a:solidFill>
                  <a:schemeClr val="tx1"/>
                </a:solidFill>
              </a:rPr>
              <a:t/>
            </a:r>
            <a:br>
              <a:rPr lang="hu-HU" sz="2800" dirty="0">
                <a:solidFill>
                  <a:schemeClr val="tx1"/>
                </a:solidFill>
              </a:rPr>
            </a:br>
            <a:r>
              <a:rPr lang="hu-HU" sz="2800" dirty="0" smtClean="0"/>
              <a:t>	</a:t>
            </a:r>
            <a:br>
              <a:rPr lang="hu-HU" sz="2800" dirty="0" smtClean="0"/>
            </a:br>
            <a:endParaRPr lang="hu-HU" sz="2800" dirty="0"/>
          </a:p>
        </p:txBody>
      </p:sp>
    </p:spTree>
    <p:extLst>
      <p:ext uri="{BB962C8B-B14F-4D97-AF65-F5344CB8AC3E}">
        <p14:creationId xmlns:p14="http://schemas.microsoft.com/office/powerpoint/2010/main" val="2144674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Szöveg helye 2"/>
          <p:cNvSpPr>
            <a:spLocks noGrp="1"/>
          </p:cNvSpPr>
          <p:nvPr>
            <p:ph type="body" sz="quarter" idx="10"/>
          </p:nvPr>
        </p:nvSpPr>
        <p:spPr/>
        <p:txBody>
          <a:bodyPr/>
          <a:lstStyle/>
          <a:p>
            <a:endParaRPr lang="hu-HU"/>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04664"/>
            <a:ext cx="8208912" cy="6048672"/>
          </a:xfrm>
          <a:prstGeom prst="rect">
            <a:avLst/>
          </a:prstGeom>
        </p:spPr>
      </p:pic>
    </p:spTree>
    <p:extLst>
      <p:ext uri="{BB962C8B-B14F-4D97-AF65-F5344CB8AC3E}">
        <p14:creationId xmlns:p14="http://schemas.microsoft.com/office/powerpoint/2010/main" val="420979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idx="1"/>
          </p:nvPr>
        </p:nvSpPr>
        <p:spPr>
          <a:xfrm>
            <a:off x="607223" y="579438"/>
            <a:ext cx="7976865" cy="792162"/>
          </a:xfrm>
        </p:spPr>
        <p:txBody>
          <a:bodyPr>
            <a:normAutofit/>
          </a:bodyPr>
          <a:lstStyle/>
          <a:p>
            <a:r>
              <a:rPr lang="hu-HU" dirty="0" smtClean="0"/>
              <a:t>Egyéni vállalkozás bejelentése</a:t>
            </a:r>
          </a:p>
        </p:txBody>
      </p:sp>
      <p:sp>
        <p:nvSpPr>
          <p:cNvPr id="6" name="Tartalom helye 5"/>
          <p:cNvSpPr>
            <a:spLocks noGrp="1"/>
          </p:cNvSpPr>
          <p:nvPr>
            <p:ph sz="quarter" idx="2"/>
          </p:nvPr>
        </p:nvSpPr>
        <p:spPr/>
        <p:txBody>
          <a:bodyPr>
            <a:normAutofit fontScale="92500"/>
          </a:bodyPr>
          <a:lstStyle/>
          <a:p>
            <a:r>
              <a:rPr lang="hu-HU" dirty="0" smtClean="0"/>
              <a:t>Specifikus közigazgatási hatósági eljárás</a:t>
            </a:r>
          </a:p>
          <a:p>
            <a:pPr marL="0" indent="0">
              <a:buNone/>
            </a:pPr>
            <a:endParaRPr lang="hu-HU" dirty="0" smtClean="0"/>
          </a:p>
          <a:p>
            <a:r>
              <a:rPr lang="hu-HU" dirty="0" smtClean="0"/>
              <a:t>Kérelemre indul, vagy </a:t>
            </a:r>
            <a:r>
              <a:rPr lang="hu-HU" u="sng" dirty="0" smtClean="0"/>
              <a:t>személyesen</a:t>
            </a:r>
            <a:r>
              <a:rPr lang="hu-HU" dirty="0" smtClean="0"/>
              <a:t> a hatóság útján vagy </a:t>
            </a:r>
            <a:r>
              <a:rPr lang="hu-HU" u="sng" dirty="0" smtClean="0"/>
              <a:t>elektronikusan</a:t>
            </a:r>
            <a:r>
              <a:rPr lang="hu-HU" dirty="0" smtClean="0"/>
              <a:t>, ügyfélkapunk keresztül</a:t>
            </a:r>
            <a:endParaRPr lang="hu-HU" dirty="0"/>
          </a:p>
        </p:txBody>
      </p:sp>
      <p:sp>
        <p:nvSpPr>
          <p:cNvPr id="8" name="Tartalom helye 7"/>
          <p:cNvSpPr>
            <a:spLocks noGrp="1"/>
          </p:cNvSpPr>
          <p:nvPr>
            <p:ph sz="quarter" idx="4"/>
          </p:nvPr>
        </p:nvSpPr>
        <p:spPr/>
        <p:txBody>
          <a:bodyPr>
            <a:normAutofit fontScale="85000" lnSpcReduction="20000"/>
          </a:bodyPr>
          <a:lstStyle/>
          <a:p>
            <a:pPr marL="0" indent="0">
              <a:buNone/>
            </a:pPr>
            <a:r>
              <a:rPr lang="hu-HU" b="1" dirty="0" smtClean="0"/>
              <a:t>Illetékes hatóság</a:t>
            </a:r>
            <a:r>
              <a:rPr lang="hu-HU" dirty="0" smtClean="0"/>
              <a:t>:</a:t>
            </a:r>
          </a:p>
          <a:p>
            <a:pPr marL="0" indent="0">
              <a:buNone/>
            </a:pPr>
            <a:r>
              <a:rPr lang="hu-HU" dirty="0" smtClean="0"/>
              <a:t>Fővárosi vagy megyei kormányhivatal járási hivatala</a:t>
            </a:r>
          </a:p>
          <a:p>
            <a:pPr marL="0" indent="0">
              <a:buNone/>
            </a:pPr>
            <a:endParaRPr lang="hu-HU" dirty="0"/>
          </a:p>
          <a:p>
            <a:pPr marL="0" indent="0">
              <a:buNone/>
            </a:pPr>
            <a:r>
              <a:rPr lang="hu-HU" b="1" dirty="0" smtClean="0"/>
              <a:t>Dunaújvárosban</a:t>
            </a:r>
            <a:r>
              <a:rPr lang="hu-HU" dirty="0" smtClean="0"/>
              <a:t>:</a:t>
            </a:r>
          </a:p>
          <a:p>
            <a:pPr marL="0" indent="0">
              <a:buNone/>
            </a:pPr>
            <a:r>
              <a:rPr lang="hu-HU" dirty="0" smtClean="0"/>
              <a:t>Fejér Megyei Kormányhivatal Dunaújvárosi Járási Hivatala</a:t>
            </a:r>
          </a:p>
          <a:p>
            <a:pPr marL="0" indent="0">
              <a:buNone/>
            </a:pPr>
            <a:endParaRPr lang="hu-HU" dirty="0"/>
          </a:p>
          <a:p>
            <a:pPr marL="0" indent="0">
              <a:buNone/>
            </a:pPr>
            <a:r>
              <a:rPr lang="hu-HU" dirty="0" smtClean="0"/>
              <a:t>10.000 Ft illeték + személyes okmányok</a:t>
            </a:r>
          </a:p>
        </p:txBody>
      </p:sp>
    </p:spTree>
    <p:extLst>
      <p:ext uri="{BB962C8B-B14F-4D97-AF65-F5344CB8AC3E}">
        <p14:creationId xmlns:p14="http://schemas.microsoft.com/office/powerpoint/2010/main" val="2932736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artalom helye 4"/>
          <p:cNvSpPr>
            <a:spLocks noGrp="1"/>
          </p:cNvSpPr>
          <p:nvPr>
            <p:ph sz="quarter" idx="2"/>
          </p:nvPr>
        </p:nvSpPr>
        <p:spPr>
          <a:xfrm>
            <a:off x="607224" y="764704"/>
            <a:ext cx="7853208" cy="5112568"/>
          </a:xfrm>
        </p:spPr>
        <p:txBody>
          <a:bodyPr/>
          <a:lstStyle/>
          <a:p>
            <a:pPr algn="ctr"/>
            <a:endParaRPr lang="hu-HU" dirty="0" smtClean="0"/>
          </a:p>
          <a:p>
            <a:pPr algn="ctr"/>
            <a:endParaRPr lang="hu-HU" dirty="0"/>
          </a:p>
          <a:p>
            <a:pPr algn="ctr"/>
            <a:r>
              <a:rPr lang="hu-HU" dirty="0" smtClean="0"/>
              <a:t>Fejér </a:t>
            </a:r>
            <a:r>
              <a:rPr lang="hu-HU" dirty="0"/>
              <a:t>Megyei Kormányhivatal Dunaújvárosi Járási </a:t>
            </a:r>
            <a:r>
              <a:rPr lang="hu-HU" dirty="0" smtClean="0"/>
              <a:t>Hivatala</a:t>
            </a:r>
          </a:p>
          <a:p>
            <a:pPr marL="0" indent="0">
              <a:buNone/>
            </a:pPr>
            <a:r>
              <a:rPr lang="hu-HU" dirty="0"/>
              <a:t>	 </a:t>
            </a:r>
            <a:r>
              <a:rPr lang="hu-HU" dirty="0" smtClean="0"/>
              <a:t>            Kormányablak Osztály</a:t>
            </a:r>
          </a:p>
          <a:p>
            <a:pPr marL="0" indent="0">
              <a:buNone/>
            </a:pPr>
            <a:endParaRPr lang="hu-HU" dirty="0"/>
          </a:p>
          <a:p>
            <a:pPr marL="0" indent="0">
              <a:buNone/>
            </a:pPr>
            <a:r>
              <a:rPr lang="hu-HU" dirty="0" smtClean="0"/>
              <a:t>	</a:t>
            </a:r>
            <a:endParaRPr lang="hu-HU" dirty="0"/>
          </a:p>
        </p:txBody>
      </p:sp>
      <p:graphicFrame>
        <p:nvGraphicFramePr>
          <p:cNvPr id="9" name="Táblázat 8"/>
          <p:cNvGraphicFramePr>
            <a:graphicFrameLocks noGrp="1"/>
          </p:cNvGraphicFramePr>
          <p:nvPr>
            <p:extLst>
              <p:ext uri="{D42A27DB-BD31-4B8C-83A1-F6EECF244321}">
                <p14:modId xmlns:p14="http://schemas.microsoft.com/office/powerpoint/2010/main" val="3293810886"/>
              </p:ext>
            </p:extLst>
          </p:nvPr>
        </p:nvGraphicFramePr>
        <p:xfrm>
          <a:off x="547754" y="3212976"/>
          <a:ext cx="8183562" cy="1657350"/>
        </p:xfrm>
        <a:graphic>
          <a:graphicData uri="http://schemas.openxmlformats.org/drawingml/2006/table">
            <a:tbl>
              <a:tblPr/>
              <a:tblGrid>
                <a:gridCol w="4091781"/>
                <a:gridCol w="4091781"/>
              </a:tblGrid>
              <a:tr h="0">
                <a:tc>
                  <a:txBody>
                    <a:bodyPr/>
                    <a:lstStyle/>
                    <a:p>
                      <a:r>
                        <a:rPr lang="hu-HU" b="1" dirty="0" smtClean="0">
                          <a:effectLst/>
                        </a:rPr>
                        <a:t>Helye</a:t>
                      </a:r>
                      <a:r>
                        <a:rPr lang="hu-HU" b="1" dirty="0">
                          <a:effectLst/>
                        </a:rPr>
                        <a:t>:</a:t>
                      </a:r>
                      <a:endParaRPr lang="hu-HU" dirty="0">
                        <a:effectLst/>
                      </a:endParaRPr>
                    </a:p>
                  </a:txBody>
                  <a:tcPr marL="76200" marR="76200" marT="28575" marB="28575" anchor="ctr">
                    <a:lnL>
                      <a:noFill/>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c>
                  <a:txBody>
                    <a:bodyPr/>
                    <a:lstStyle/>
                    <a:p>
                      <a:r>
                        <a:rPr lang="hu-HU">
                          <a:effectLst/>
                        </a:rPr>
                        <a:t>Dunaújváros, Október 23. tér 1.</a:t>
                      </a:r>
                    </a:p>
                  </a:txBody>
                  <a:tcPr marL="76200" marR="76200" marT="28575" marB="28575" anchor="ctr">
                    <a:lnL w="9525" cap="flat" cmpd="sng" algn="ctr">
                      <a:solidFill>
                        <a:srgbClr val="CFE2F5"/>
                      </a:solidFill>
                      <a:prstDash val="solid"/>
                      <a:round/>
                      <a:headEnd type="none" w="med" len="med"/>
                      <a:tailEnd type="none" w="med" len="med"/>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r>
              <a:tr h="0">
                <a:tc>
                  <a:txBody>
                    <a:bodyPr/>
                    <a:lstStyle/>
                    <a:p>
                      <a:r>
                        <a:rPr lang="hu-HU" b="1">
                          <a:effectLst/>
                        </a:rPr>
                        <a:t>Osztályvezető:</a:t>
                      </a:r>
                      <a:endParaRPr lang="hu-HU">
                        <a:effectLst/>
                      </a:endParaRPr>
                    </a:p>
                  </a:txBody>
                  <a:tcPr marL="76200" marR="76200" marT="28575" marB="28575" anchor="ctr">
                    <a:lnL>
                      <a:noFill/>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c>
                  <a:txBody>
                    <a:bodyPr/>
                    <a:lstStyle/>
                    <a:p>
                      <a:r>
                        <a:rPr lang="hu-HU">
                          <a:effectLst/>
                        </a:rPr>
                        <a:t>Dr. Hujber Edina</a:t>
                      </a:r>
                    </a:p>
                  </a:txBody>
                  <a:tcPr marL="76200" marR="76200" marT="28575" marB="28575" anchor="ctr">
                    <a:lnL w="9525" cap="flat" cmpd="sng" algn="ctr">
                      <a:solidFill>
                        <a:srgbClr val="CFE2F5"/>
                      </a:solidFill>
                      <a:prstDash val="solid"/>
                      <a:round/>
                      <a:headEnd type="none" w="med" len="med"/>
                      <a:tailEnd type="none" w="med" len="med"/>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r>
              <a:tr h="0">
                <a:tc>
                  <a:txBody>
                    <a:bodyPr/>
                    <a:lstStyle/>
                    <a:p>
                      <a:r>
                        <a:rPr lang="hu-HU" b="1">
                          <a:effectLst/>
                        </a:rPr>
                        <a:t>Telefon:</a:t>
                      </a:r>
                      <a:endParaRPr lang="hu-HU">
                        <a:effectLst/>
                      </a:endParaRPr>
                    </a:p>
                  </a:txBody>
                  <a:tcPr marL="76200" marR="76200" marT="28575" marB="28575" anchor="ctr">
                    <a:lnL>
                      <a:noFill/>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c>
                  <a:txBody>
                    <a:bodyPr/>
                    <a:lstStyle/>
                    <a:p>
                      <a:r>
                        <a:rPr lang="hu-HU">
                          <a:effectLst/>
                        </a:rPr>
                        <a:t>06-25-795-241</a:t>
                      </a:r>
                    </a:p>
                  </a:txBody>
                  <a:tcPr marL="76200" marR="76200" marT="28575" marB="28575" anchor="ctr">
                    <a:lnL w="9525" cap="flat" cmpd="sng" algn="ctr">
                      <a:solidFill>
                        <a:srgbClr val="CFE2F5"/>
                      </a:solidFill>
                      <a:prstDash val="solid"/>
                      <a:round/>
                      <a:headEnd type="none" w="med" len="med"/>
                      <a:tailEnd type="none" w="med" len="med"/>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r>
              <a:tr h="0">
                <a:tc>
                  <a:txBody>
                    <a:bodyPr/>
                    <a:lstStyle/>
                    <a:p>
                      <a:r>
                        <a:rPr lang="hu-HU" b="1">
                          <a:effectLst/>
                        </a:rPr>
                        <a:t>Fax:</a:t>
                      </a:r>
                      <a:endParaRPr lang="hu-HU">
                        <a:effectLst/>
                      </a:endParaRPr>
                    </a:p>
                  </a:txBody>
                  <a:tcPr marL="76200" marR="76200" marT="28575" marB="28575" anchor="ctr">
                    <a:lnL>
                      <a:noFill/>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c>
                  <a:txBody>
                    <a:bodyPr/>
                    <a:lstStyle/>
                    <a:p>
                      <a:r>
                        <a:rPr lang="hu-HU">
                          <a:effectLst/>
                        </a:rPr>
                        <a:t>06-25-405-989</a:t>
                      </a:r>
                    </a:p>
                  </a:txBody>
                  <a:tcPr marL="76200" marR="76200" marT="28575" marB="28575" anchor="ctr">
                    <a:lnL w="9525" cap="flat" cmpd="sng" algn="ctr">
                      <a:solidFill>
                        <a:srgbClr val="CFE2F5"/>
                      </a:solidFill>
                      <a:prstDash val="solid"/>
                      <a:round/>
                      <a:headEnd type="none" w="med" len="med"/>
                      <a:tailEnd type="none" w="med" len="med"/>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w="9525" cap="flat" cmpd="sng" algn="ctr">
                      <a:solidFill>
                        <a:srgbClr val="CFE2F5"/>
                      </a:solidFill>
                      <a:prstDash val="solid"/>
                      <a:round/>
                      <a:headEnd type="none" w="med" len="med"/>
                      <a:tailEnd type="none" w="med" len="med"/>
                    </a:lnB>
                  </a:tcPr>
                </a:tc>
              </a:tr>
              <a:tr h="0">
                <a:tc>
                  <a:txBody>
                    <a:bodyPr/>
                    <a:lstStyle/>
                    <a:p>
                      <a:r>
                        <a:rPr lang="hu-HU" b="1" dirty="0">
                          <a:effectLst/>
                        </a:rPr>
                        <a:t>E-mail:</a:t>
                      </a:r>
                      <a:endParaRPr lang="hu-HU" dirty="0">
                        <a:effectLst/>
                      </a:endParaRPr>
                    </a:p>
                  </a:txBody>
                  <a:tcPr marL="76200" marR="76200" marT="28575" marB="28575" anchor="ctr">
                    <a:lnL>
                      <a:noFill/>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a:noFill/>
                    </a:lnB>
                  </a:tcPr>
                </a:tc>
                <a:tc>
                  <a:txBody>
                    <a:bodyPr/>
                    <a:lstStyle/>
                    <a:p>
                      <a:endParaRPr lang="hu-HU" b="0" dirty="0">
                        <a:solidFill>
                          <a:schemeClr val="tx1"/>
                        </a:solidFill>
                        <a:effectLst/>
                      </a:endParaRPr>
                    </a:p>
                  </a:txBody>
                  <a:tcPr marL="76200" marR="76200" marT="28575" marB="28575" anchor="ctr">
                    <a:lnL w="9525" cap="flat" cmpd="sng" algn="ctr">
                      <a:solidFill>
                        <a:srgbClr val="CFE2F5"/>
                      </a:solidFill>
                      <a:prstDash val="solid"/>
                      <a:round/>
                      <a:headEnd type="none" w="med" len="med"/>
                      <a:tailEnd type="none" w="med" len="med"/>
                    </a:lnL>
                    <a:lnR w="9525" cap="flat" cmpd="sng" algn="ctr">
                      <a:solidFill>
                        <a:srgbClr val="CFE2F5"/>
                      </a:solidFill>
                      <a:prstDash val="solid"/>
                      <a:round/>
                      <a:headEnd type="none" w="med" len="med"/>
                      <a:tailEnd type="none" w="med" len="med"/>
                    </a:lnR>
                    <a:lnT w="9525" cap="flat" cmpd="sng" algn="ctr">
                      <a:solidFill>
                        <a:srgbClr val="CFE2F5"/>
                      </a:solidFill>
                      <a:prstDash val="solid"/>
                      <a:round/>
                      <a:headEnd type="none" w="med" len="med"/>
                      <a:tailEnd type="none" w="med" len="med"/>
                    </a:lnT>
                    <a:lnB>
                      <a:noFill/>
                    </a:lnB>
                  </a:tcPr>
                </a:tc>
              </a:tr>
            </a:tbl>
          </a:graphicData>
        </a:graphic>
      </p:graphicFrame>
      <p:pic>
        <p:nvPicPr>
          <p:cNvPr id="10" name="Kép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8554" y="748117"/>
            <a:ext cx="3200000" cy="901587"/>
          </a:xfrm>
          <a:prstGeom prst="rect">
            <a:avLst/>
          </a:prstGeom>
        </p:spPr>
      </p:pic>
    </p:spTree>
    <p:extLst>
      <p:ext uri="{BB962C8B-B14F-4D97-AF65-F5344CB8AC3E}">
        <p14:creationId xmlns:p14="http://schemas.microsoft.com/office/powerpoint/2010/main" val="454343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a:xfrm>
            <a:off x="457200" y="381000"/>
            <a:ext cx="8229600" cy="5568280"/>
          </a:xfrm>
        </p:spPr>
        <p:txBody>
          <a:bodyPr>
            <a:normAutofit/>
          </a:bodyPr>
          <a:lstStyle/>
          <a:p>
            <a:r>
              <a:rPr lang="hu-HU" dirty="0" smtClean="0">
                <a:solidFill>
                  <a:schemeClr val="tx1"/>
                </a:solidFill>
              </a:rPr>
              <a:t>Speciális jellemzők</a:t>
            </a:r>
            <a:br>
              <a:rPr lang="hu-HU" dirty="0" smtClean="0">
                <a:solidFill>
                  <a:schemeClr val="tx1"/>
                </a:solidFill>
              </a:rPr>
            </a:br>
            <a:r>
              <a:rPr lang="hu-HU" dirty="0">
                <a:solidFill>
                  <a:schemeClr val="tx1"/>
                </a:solidFill>
              </a:rPr>
              <a:t/>
            </a:r>
            <a:br>
              <a:rPr lang="hu-HU" dirty="0">
                <a:solidFill>
                  <a:schemeClr val="tx1"/>
                </a:solidFill>
              </a:rPr>
            </a:br>
            <a:r>
              <a:rPr lang="hu-HU" dirty="0" smtClean="0">
                <a:solidFill>
                  <a:schemeClr val="tx1"/>
                </a:solidFill>
              </a:rPr>
              <a:t>	</a:t>
            </a:r>
            <a:r>
              <a:rPr lang="hu-HU" sz="2000" dirty="0" smtClean="0">
                <a:solidFill>
                  <a:schemeClr val="tx1"/>
                </a:solidFill>
              </a:rPr>
              <a:t>-	a vállalkozásból eredő kötelezettségért 		teljes vagyonfelelősség</a:t>
            </a:r>
            <a:br>
              <a:rPr lang="hu-HU" sz="2000" dirty="0" smtClean="0">
                <a:solidFill>
                  <a:schemeClr val="tx1"/>
                </a:solidFill>
              </a:rPr>
            </a:br>
            <a:r>
              <a:rPr lang="hu-HU" sz="2000" dirty="0" smtClean="0">
                <a:solidFill>
                  <a:schemeClr val="tx1"/>
                </a:solidFill>
              </a:rPr>
              <a:t/>
            </a:r>
            <a:br>
              <a:rPr lang="hu-HU" sz="2000" dirty="0" smtClean="0">
                <a:solidFill>
                  <a:schemeClr val="tx1"/>
                </a:solidFill>
              </a:rPr>
            </a:br>
            <a:r>
              <a:rPr lang="hu-HU" sz="2000" dirty="0">
                <a:solidFill>
                  <a:schemeClr val="tx1"/>
                </a:solidFill>
              </a:rPr>
              <a:t>	</a:t>
            </a:r>
            <a:r>
              <a:rPr lang="hu-HU" sz="2000" dirty="0" smtClean="0">
                <a:solidFill>
                  <a:schemeClr val="tx1"/>
                </a:solidFill>
              </a:rPr>
              <a:t>-	személyes jelenlét, de alkalmazott lehet</a:t>
            </a:r>
            <a:br>
              <a:rPr lang="hu-HU" sz="2000" dirty="0" smtClean="0">
                <a:solidFill>
                  <a:schemeClr val="tx1"/>
                </a:solidFill>
              </a:rPr>
            </a:br>
            <a:r>
              <a:rPr lang="hu-HU" sz="2000" dirty="0" smtClean="0">
                <a:solidFill>
                  <a:schemeClr val="tx1"/>
                </a:solidFill>
              </a:rPr>
              <a:t/>
            </a:r>
            <a:br>
              <a:rPr lang="hu-HU" sz="2000" dirty="0" smtClean="0">
                <a:solidFill>
                  <a:schemeClr val="tx1"/>
                </a:solidFill>
              </a:rPr>
            </a:br>
            <a:r>
              <a:rPr lang="hu-HU" sz="2000" dirty="0">
                <a:solidFill>
                  <a:schemeClr val="tx1"/>
                </a:solidFill>
              </a:rPr>
              <a:t>	</a:t>
            </a:r>
            <a:r>
              <a:rPr lang="hu-HU" sz="2000" dirty="0" smtClean="0">
                <a:solidFill>
                  <a:schemeClr val="tx1"/>
                </a:solidFill>
              </a:rPr>
              <a:t>-	legalább 2 hónapig, legfeljebb 5 évig 			szüneteltethető</a:t>
            </a:r>
            <a:r>
              <a:rPr lang="hu-HU" sz="2000" dirty="0" smtClean="0"/>
              <a:t/>
            </a:r>
            <a:br>
              <a:rPr lang="hu-HU" sz="2000" dirty="0" smtClean="0"/>
            </a:br>
            <a:r>
              <a:rPr lang="hu-HU" sz="2000" dirty="0"/>
              <a:t>	</a:t>
            </a:r>
            <a:r>
              <a:rPr lang="hu-HU" dirty="0" smtClean="0"/>
              <a:t/>
            </a:r>
            <a:br>
              <a:rPr lang="hu-HU" dirty="0" smtClean="0"/>
            </a:br>
            <a:r>
              <a:rPr lang="hu-HU" dirty="0"/>
              <a:t/>
            </a:r>
            <a:br>
              <a:rPr lang="hu-HU" dirty="0"/>
            </a:br>
            <a:endParaRPr lang="hu-HU" dirty="0"/>
          </a:p>
        </p:txBody>
      </p:sp>
    </p:spTree>
    <p:extLst>
      <p:ext uri="{BB962C8B-B14F-4D97-AF65-F5344CB8AC3E}">
        <p14:creationId xmlns:p14="http://schemas.microsoft.com/office/powerpoint/2010/main" val="4018547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81000"/>
            <a:ext cx="8229600" cy="5928320"/>
          </a:xfrm>
        </p:spPr>
        <p:txBody>
          <a:bodyPr>
            <a:normAutofit fontScale="90000"/>
          </a:bodyPr>
          <a:lstStyle/>
          <a:p>
            <a:r>
              <a:rPr lang="hu-HU" dirty="0" smtClean="0">
                <a:solidFill>
                  <a:schemeClr val="tx1"/>
                </a:solidFill>
              </a:rPr>
              <a:t>Megszűnik az egyéni vállalkozói státusz ha:</a:t>
            </a:r>
            <a:br>
              <a:rPr lang="hu-HU" dirty="0" smtClean="0">
                <a:solidFill>
                  <a:schemeClr val="tx1"/>
                </a:solidFill>
              </a:rPr>
            </a:br>
            <a:r>
              <a:rPr lang="hu-HU" dirty="0">
                <a:solidFill>
                  <a:schemeClr val="tx1"/>
                </a:solidFill>
              </a:rPr>
              <a:t/>
            </a:r>
            <a:br>
              <a:rPr lang="hu-HU" dirty="0">
                <a:solidFill>
                  <a:schemeClr val="tx1"/>
                </a:solidFill>
              </a:rPr>
            </a:br>
            <a:r>
              <a:rPr lang="hu-HU" dirty="0" smtClean="0">
                <a:solidFill>
                  <a:schemeClr val="tx1"/>
                </a:solidFill>
              </a:rPr>
              <a:t>	</a:t>
            </a:r>
            <a:r>
              <a:rPr lang="hu-HU" sz="2000" dirty="0" smtClean="0">
                <a:solidFill>
                  <a:schemeClr val="tx1"/>
                </a:solidFill>
              </a:rPr>
              <a:t>-</a:t>
            </a:r>
            <a:r>
              <a:rPr lang="hu-HU" sz="2000" dirty="0">
                <a:solidFill>
                  <a:schemeClr val="tx1"/>
                </a:solidFill>
              </a:rPr>
              <a:t> </a:t>
            </a:r>
            <a:r>
              <a:rPr lang="hu-HU" sz="2000" dirty="0" smtClean="0">
                <a:solidFill>
                  <a:schemeClr val="tx1"/>
                </a:solidFill>
              </a:rPr>
              <a:t>    az egyéni vállalkozó a Hatóságnak vagy a 		nyilvántartó szervnek bejelenti – a bejelentés napján</a:t>
            </a:r>
            <a:br>
              <a:rPr lang="hu-HU" sz="2000" dirty="0" smtClean="0">
                <a:solidFill>
                  <a:schemeClr val="tx1"/>
                </a:solidFill>
              </a:rPr>
            </a:br>
            <a:r>
              <a:rPr lang="hu-HU" sz="2000" dirty="0">
                <a:solidFill>
                  <a:schemeClr val="tx1"/>
                </a:solidFill>
              </a:rPr>
              <a:t/>
            </a:r>
            <a:br>
              <a:rPr lang="hu-HU" sz="2000" dirty="0">
                <a:solidFill>
                  <a:schemeClr val="tx1"/>
                </a:solidFill>
              </a:rPr>
            </a:br>
            <a:r>
              <a:rPr lang="hu-HU" sz="2000" dirty="0" smtClean="0">
                <a:solidFill>
                  <a:schemeClr val="tx1"/>
                </a:solidFill>
              </a:rPr>
              <a:t>	-	egyéni vállalkozó halála napján</a:t>
            </a:r>
            <a:br>
              <a:rPr lang="hu-HU" sz="2000" dirty="0" smtClean="0">
                <a:solidFill>
                  <a:schemeClr val="tx1"/>
                </a:solidFill>
              </a:rPr>
            </a:br>
            <a:r>
              <a:rPr lang="hu-HU" sz="2000" dirty="0" smtClean="0">
                <a:solidFill>
                  <a:schemeClr val="tx1"/>
                </a:solidFill>
              </a:rPr>
              <a:t/>
            </a:r>
            <a:br>
              <a:rPr lang="hu-HU" sz="2000" dirty="0" smtClean="0">
                <a:solidFill>
                  <a:schemeClr val="tx1"/>
                </a:solidFill>
              </a:rPr>
            </a:br>
            <a:r>
              <a:rPr lang="hu-HU" sz="2000" dirty="0">
                <a:solidFill>
                  <a:schemeClr val="tx1"/>
                </a:solidFill>
              </a:rPr>
              <a:t>	</a:t>
            </a:r>
            <a:r>
              <a:rPr lang="hu-HU" sz="2000" dirty="0" smtClean="0">
                <a:solidFill>
                  <a:schemeClr val="tx1"/>
                </a:solidFill>
              </a:rPr>
              <a:t>-	egyéni vállalkozó cselekvőképességének 		elvesztése napján</a:t>
            </a:r>
            <a:br>
              <a:rPr lang="hu-HU" sz="2000" dirty="0" smtClean="0">
                <a:solidFill>
                  <a:schemeClr val="tx1"/>
                </a:solidFill>
              </a:rPr>
            </a:br>
            <a:r>
              <a:rPr lang="hu-HU" sz="2000" dirty="0">
                <a:solidFill>
                  <a:schemeClr val="tx1"/>
                </a:solidFill>
              </a:rPr>
              <a:t/>
            </a:r>
            <a:br>
              <a:rPr lang="hu-HU" sz="2000" dirty="0">
                <a:solidFill>
                  <a:schemeClr val="tx1"/>
                </a:solidFill>
              </a:rPr>
            </a:br>
            <a:r>
              <a:rPr lang="hu-HU" sz="2000" dirty="0" smtClean="0">
                <a:solidFill>
                  <a:schemeClr val="tx1"/>
                </a:solidFill>
              </a:rPr>
              <a:t>	- ha az adóhatóság törölte az egyéni vállalkozó 	  	adószámát </a:t>
            </a:r>
            <a:r>
              <a:rPr lang="hu-HU" sz="2000" dirty="0" smtClean="0"/>
              <a:t/>
            </a:r>
            <a:br>
              <a:rPr lang="hu-HU" sz="2000" dirty="0" smtClean="0"/>
            </a:br>
            <a:r>
              <a:rPr lang="hu-HU" sz="2000" dirty="0"/>
              <a:t/>
            </a:r>
            <a:br>
              <a:rPr lang="hu-HU" sz="2000" dirty="0"/>
            </a:br>
            <a:r>
              <a:rPr lang="hu-HU" sz="2000" dirty="0" smtClean="0"/>
              <a:t/>
            </a:r>
            <a:br>
              <a:rPr lang="hu-HU" sz="2000" dirty="0" smtClean="0"/>
            </a:br>
            <a:endParaRPr lang="hu-HU" sz="2000" dirty="0"/>
          </a:p>
        </p:txBody>
      </p:sp>
    </p:spTree>
    <p:extLst>
      <p:ext uri="{BB962C8B-B14F-4D97-AF65-F5344CB8AC3E}">
        <p14:creationId xmlns:p14="http://schemas.microsoft.com/office/powerpoint/2010/main" val="1185052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81000"/>
            <a:ext cx="8229600" cy="5928320"/>
          </a:xfrm>
        </p:spPr>
        <p:txBody>
          <a:bodyPr>
            <a:normAutofit fontScale="90000"/>
          </a:bodyPr>
          <a:lstStyle/>
          <a:p>
            <a:r>
              <a:rPr lang="hu-HU" dirty="0" smtClean="0">
                <a:solidFill>
                  <a:schemeClr val="tx1"/>
                </a:solidFill>
              </a:rPr>
              <a:t/>
            </a:r>
            <a:br>
              <a:rPr lang="hu-HU" dirty="0" smtClean="0">
                <a:solidFill>
                  <a:schemeClr val="tx1"/>
                </a:solidFill>
              </a:rPr>
            </a:br>
            <a:r>
              <a:rPr lang="hu-HU" dirty="0">
                <a:solidFill>
                  <a:schemeClr val="tx1"/>
                </a:solidFill>
              </a:rPr>
              <a:t/>
            </a:r>
            <a:br>
              <a:rPr lang="hu-HU" dirty="0">
                <a:solidFill>
                  <a:schemeClr val="tx1"/>
                </a:solidFill>
              </a:rPr>
            </a:br>
            <a:r>
              <a:rPr lang="hu-HU" dirty="0" smtClean="0">
                <a:solidFill>
                  <a:schemeClr val="tx1"/>
                </a:solidFill>
              </a:rPr>
              <a:t/>
            </a:r>
            <a:br>
              <a:rPr lang="hu-HU" dirty="0" smtClean="0">
                <a:solidFill>
                  <a:schemeClr val="tx1"/>
                </a:solidFill>
              </a:rPr>
            </a:br>
            <a:r>
              <a:rPr lang="hu-HU" dirty="0">
                <a:solidFill>
                  <a:schemeClr val="tx1"/>
                </a:solidFill>
              </a:rPr>
              <a:t/>
            </a:r>
            <a:br>
              <a:rPr lang="hu-HU" dirty="0">
                <a:solidFill>
                  <a:schemeClr val="tx1"/>
                </a:solidFill>
              </a:rPr>
            </a:br>
            <a:r>
              <a:rPr lang="hu-HU" dirty="0" smtClean="0">
                <a:solidFill>
                  <a:schemeClr val="tx1"/>
                </a:solidFill>
              </a:rPr>
              <a:t/>
            </a:r>
            <a:br>
              <a:rPr lang="hu-HU" dirty="0" smtClean="0">
                <a:solidFill>
                  <a:schemeClr val="tx1"/>
                </a:solidFill>
              </a:rPr>
            </a:br>
            <a:r>
              <a:rPr lang="hu-HU" dirty="0">
                <a:solidFill>
                  <a:schemeClr val="tx1"/>
                </a:solidFill>
              </a:rPr>
              <a:t/>
            </a:r>
            <a:br>
              <a:rPr lang="hu-HU" dirty="0">
                <a:solidFill>
                  <a:schemeClr val="tx1"/>
                </a:solidFill>
              </a:rPr>
            </a:br>
            <a:r>
              <a:rPr lang="hu-HU" dirty="0" smtClean="0">
                <a:solidFill>
                  <a:schemeClr val="tx1"/>
                </a:solidFill>
              </a:rPr>
              <a:t/>
            </a:r>
            <a:br>
              <a:rPr lang="hu-HU" dirty="0" smtClean="0">
                <a:solidFill>
                  <a:schemeClr val="tx1"/>
                </a:solidFill>
              </a:rPr>
            </a:br>
            <a:r>
              <a:rPr lang="hu-HU" u="sng" dirty="0" smtClean="0">
                <a:solidFill>
                  <a:schemeClr val="tx1"/>
                </a:solidFill>
              </a:rPr>
              <a:t>Előnyök</a:t>
            </a:r>
            <a:r>
              <a:rPr lang="hu-HU" dirty="0">
                <a:solidFill>
                  <a:schemeClr val="tx1"/>
                </a:solidFill>
              </a:rPr>
              <a:t/>
            </a:r>
            <a:br>
              <a:rPr lang="hu-HU" dirty="0">
                <a:solidFill>
                  <a:schemeClr val="tx1"/>
                </a:solidFill>
              </a:rPr>
            </a:br>
            <a:r>
              <a:rPr lang="hu-HU" dirty="0" smtClean="0">
                <a:solidFill>
                  <a:schemeClr val="tx1"/>
                </a:solidFill>
              </a:rPr>
              <a:t>		</a:t>
            </a:r>
            <a:r>
              <a:rPr lang="hu-HU" sz="2200" dirty="0" smtClean="0">
                <a:solidFill>
                  <a:schemeClr val="tx1"/>
                </a:solidFill>
              </a:rPr>
              <a:t>-	egyszerű alapítás</a:t>
            </a:r>
            <a:br>
              <a:rPr lang="hu-HU" sz="2200" dirty="0" smtClean="0">
                <a:solidFill>
                  <a:schemeClr val="tx1"/>
                </a:solidFill>
              </a:rPr>
            </a:br>
            <a:r>
              <a:rPr lang="hu-HU" sz="2200" dirty="0">
                <a:solidFill>
                  <a:schemeClr val="tx1"/>
                </a:solidFill>
              </a:rPr>
              <a:t>	</a:t>
            </a:r>
            <a:r>
              <a:rPr lang="hu-HU" sz="2200" dirty="0" smtClean="0">
                <a:solidFill>
                  <a:schemeClr val="tx1"/>
                </a:solidFill>
              </a:rPr>
              <a:t>	-	könnyen áttekinthető</a:t>
            </a:r>
            <a:br>
              <a:rPr lang="hu-HU" sz="2200" dirty="0" smtClean="0">
                <a:solidFill>
                  <a:schemeClr val="tx1"/>
                </a:solidFill>
              </a:rPr>
            </a:br>
            <a:r>
              <a:rPr lang="hu-HU" sz="2200" dirty="0">
                <a:solidFill>
                  <a:schemeClr val="tx1"/>
                </a:solidFill>
              </a:rPr>
              <a:t>		</a:t>
            </a:r>
            <a:r>
              <a:rPr lang="hu-HU" sz="2200" dirty="0" smtClean="0">
                <a:solidFill>
                  <a:schemeClr val="tx1"/>
                </a:solidFill>
              </a:rPr>
              <a:t>-	vállalkozói függetlenség</a:t>
            </a:r>
            <a:br>
              <a:rPr lang="hu-HU" sz="2200" dirty="0" smtClean="0">
                <a:solidFill>
                  <a:schemeClr val="tx1"/>
                </a:solidFill>
              </a:rPr>
            </a:br>
            <a:r>
              <a:rPr lang="hu-HU" sz="2200" dirty="0">
                <a:solidFill>
                  <a:schemeClr val="tx1"/>
                </a:solidFill>
              </a:rPr>
              <a:t>	</a:t>
            </a:r>
            <a:r>
              <a:rPr lang="hu-HU" sz="2200" dirty="0" smtClean="0">
                <a:solidFill>
                  <a:schemeClr val="tx1"/>
                </a:solidFill>
              </a:rPr>
              <a:t>	-	kedvező adózás</a:t>
            </a:r>
            <a:br>
              <a:rPr lang="hu-HU" sz="2200" dirty="0" smtClean="0">
                <a:solidFill>
                  <a:schemeClr val="tx1"/>
                </a:solidFill>
              </a:rPr>
            </a:br>
            <a:r>
              <a:rPr lang="hu-HU" sz="2200" dirty="0">
                <a:solidFill>
                  <a:schemeClr val="tx1"/>
                </a:solidFill>
              </a:rPr>
              <a:t/>
            </a:r>
            <a:br>
              <a:rPr lang="hu-HU" sz="2200" dirty="0">
                <a:solidFill>
                  <a:schemeClr val="tx1"/>
                </a:solidFill>
              </a:rPr>
            </a:br>
            <a:r>
              <a:rPr lang="hu-HU" sz="2200" dirty="0" smtClean="0">
                <a:solidFill>
                  <a:schemeClr val="tx1"/>
                </a:solidFill>
              </a:rPr>
              <a:t>Hátrányok</a:t>
            </a:r>
            <a:br>
              <a:rPr lang="hu-HU" sz="2200" dirty="0" smtClean="0">
                <a:solidFill>
                  <a:schemeClr val="tx1"/>
                </a:solidFill>
              </a:rPr>
            </a:br>
            <a:r>
              <a:rPr lang="hu-HU" sz="2200" dirty="0">
                <a:solidFill>
                  <a:schemeClr val="tx1"/>
                </a:solidFill>
              </a:rPr>
              <a:t/>
            </a:r>
            <a:br>
              <a:rPr lang="hu-HU" sz="2200" dirty="0">
                <a:solidFill>
                  <a:schemeClr val="tx1"/>
                </a:solidFill>
              </a:rPr>
            </a:br>
            <a:r>
              <a:rPr lang="hu-HU" sz="2200" dirty="0" smtClean="0">
                <a:solidFill>
                  <a:schemeClr val="tx1"/>
                </a:solidFill>
              </a:rPr>
              <a:t>		-	korlátlan felelősség</a:t>
            </a:r>
            <a:br>
              <a:rPr lang="hu-HU" sz="2200" dirty="0" smtClean="0">
                <a:solidFill>
                  <a:schemeClr val="tx1"/>
                </a:solidFill>
              </a:rPr>
            </a:br>
            <a:r>
              <a:rPr lang="hu-HU" sz="2200" dirty="0">
                <a:solidFill>
                  <a:schemeClr val="tx1"/>
                </a:solidFill>
              </a:rPr>
              <a:t>	</a:t>
            </a:r>
            <a:r>
              <a:rPr lang="hu-HU" sz="2200" dirty="0" smtClean="0">
                <a:solidFill>
                  <a:schemeClr val="tx1"/>
                </a:solidFill>
              </a:rPr>
              <a:t>	-	szerényebb nyereségszerzési 				lehetőségek</a:t>
            </a:r>
            <a:br>
              <a:rPr lang="hu-HU" sz="2200" dirty="0" smtClean="0">
                <a:solidFill>
                  <a:schemeClr val="tx1"/>
                </a:solidFill>
              </a:rPr>
            </a:br>
            <a:r>
              <a:rPr lang="hu-HU" sz="2200" dirty="0">
                <a:solidFill>
                  <a:schemeClr val="tx1"/>
                </a:solidFill>
              </a:rPr>
              <a:t>	</a:t>
            </a:r>
            <a:r>
              <a:rPr lang="hu-HU" sz="2200" dirty="0" smtClean="0">
                <a:solidFill>
                  <a:schemeClr val="tx1"/>
                </a:solidFill>
              </a:rPr>
              <a:t>	-	korlátozott élettartam</a:t>
            </a:r>
            <a:r>
              <a:rPr lang="hu-HU" dirty="0" smtClean="0">
                <a:solidFill>
                  <a:schemeClr val="tx1"/>
                </a:solidFill>
              </a:rPr>
              <a:t/>
            </a:r>
            <a:br>
              <a:rPr lang="hu-HU" dirty="0" smtClean="0">
                <a:solidFill>
                  <a:schemeClr val="tx1"/>
                </a:solidFill>
              </a:rPr>
            </a:br>
            <a:r>
              <a:rPr lang="hu-HU" dirty="0">
                <a:solidFill>
                  <a:schemeClr val="tx1"/>
                </a:solidFill>
              </a:rPr>
              <a:t/>
            </a:r>
            <a:br>
              <a:rPr lang="hu-HU" dirty="0">
                <a:solidFill>
                  <a:schemeClr val="tx1"/>
                </a:solidFill>
              </a:rPr>
            </a:br>
            <a:r>
              <a:rPr lang="hu-HU" dirty="0" smtClean="0">
                <a:solidFill>
                  <a:schemeClr val="tx1"/>
                </a:solidFill>
              </a:rPr>
              <a:t>	</a:t>
            </a:r>
            <a:r>
              <a:rPr lang="hu-HU" sz="2000" dirty="0" smtClean="0"/>
              <a:t/>
            </a:r>
            <a:br>
              <a:rPr lang="hu-HU" sz="2000" dirty="0" smtClean="0"/>
            </a:br>
            <a:r>
              <a:rPr lang="hu-HU" sz="2000" dirty="0"/>
              <a:t/>
            </a:r>
            <a:br>
              <a:rPr lang="hu-HU" sz="2000" dirty="0"/>
            </a:br>
            <a:r>
              <a:rPr lang="hu-HU" sz="2000" dirty="0" smtClean="0"/>
              <a:t/>
            </a:r>
            <a:br>
              <a:rPr lang="hu-HU" sz="2000" dirty="0" smtClean="0"/>
            </a:br>
            <a:endParaRPr lang="hu-HU" sz="2000" dirty="0"/>
          </a:p>
        </p:txBody>
      </p:sp>
    </p:spTree>
    <p:extLst>
      <p:ext uri="{BB962C8B-B14F-4D97-AF65-F5344CB8AC3E}">
        <p14:creationId xmlns:p14="http://schemas.microsoft.com/office/powerpoint/2010/main" val="3801581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81000"/>
            <a:ext cx="8229600" cy="5784304"/>
          </a:xfrm>
        </p:spPr>
        <p:txBody>
          <a:bodyPr>
            <a:normAutofit/>
          </a:bodyPr>
          <a:lstStyle/>
          <a:p>
            <a:r>
              <a:rPr lang="hu-HU" dirty="0" smtClean="0"/>
              <a:t>II. Egyéni cég</a:t>
            </a:r>
            <a:br>
              <a:rPr lang="hu-HU" dirty="0" smtClean="0"/>
            </a:br>
            <a:r>
              <a:rPr lang="hu-HU" dirty="0"/>
              <a:t/>
            </a:r>
            <a:br>
              <a:rPr lang="hu-HU" dirty="0"/>
            </a:br>
            <a:r>
              <a:rPr lang="hu-HU" sz="1800" b="0" dirty="0" smtClean="0">
                <a:solidFill>
                  <a:schemeClr val="tx1"/>
                </a:solidFill>
                <a:effectLst/>
              </a:rPr>
              <a:t>Az </a:t>
            </a:r>
            <a:r>
              <a:rPr lang="hu-HU" sz="1800" b="0" dirty="0">
                <a:solidFill>
                  <a:schemeClr val="tx1"/>
                </a:solidFill>
                <a:effectLst/>
              </a:rPr>
              <a:t>egyéni cég az egyéni vállalkozói nyilvántartásban szereplő természetes személy által alapított, jogi személyiséggel nem rendelkező jogalany, amely a cégnyilvántartásba történő bejegyzéssel jön létre</a:t>
            </a:r>
            <a:r>
              <a:rPr lang="hu-HU" sz="1800" b="0" dirty="0" smtClean="0">
                <a:solidFill>
                  <a:schemeClr val="tx1"/>
                </a:solidFill>
                <a:effectLst/>
              </a:rPr>
              <a:t>.</a:t>
            </a:r>
            <a:br>
              <a:rPr lang="hu-HU" sz="1800" b="0" dirty="0" smtClean="0">
                <a:solidFill>
                  <a:schemeClr val="tx1"/>
                </a:solidFill>
                <a:effectLst/>
              </a:rPr>
            </a:br>
            <a:r>
              <a:rPr lang="hu-HU" sz="1800" b="0" dirty="0">
                <a:solidFill>
                  <a:schemeClr val="tx1"/>
                </a:solidFill>
                <a:effectLst/>
              </a:rPr>
              <a:t/>
            </a:r>
            <a:br>
              <a:rPr lang="hu-HU" sz="1800" b="0" dirty="0">
                <a:solidFill>
                  <a:schemeClr val="tx1"/>
                </a:solidFill>
                <a:effectLst/>
              </a:rPr>
            </a:br>
            <a:r>
              <a:rPr lang="hu-HU" sz="1800" b="0" dirty="0">
                <a:solidFill>
                  <a:schemeClr val="tx1"/>
                </a:solidFill>
                <a:effectLst/>
              </a:rPr>
              <a:t>Az egyéni cég jogképes, cégneve alatt jogokat szerezhet és kötelezettségeket vállalhat, így különösen tulajdont szerezhet, szerződést köthet, pert indíthat és perelhető</a:t>
            </a:r>
            <a:r>
              <a:rPr lang="hu-HU" sz="1800" b="0" dirty="0" smtClean="0">
                <a:solidFill>
                  <a:schemeClr val="tx1"/>
                </a:solidFill>
                <a:effectLst/>
              </a:rPr>
              <a:t>.</a:t>
            </a:r>
            <a:br>
              <a:rPr lang="hu-HU" sz="1800" b="0" dirty="0" smtClean="0">
                <a:solidFill>
                  <a:schemeClr val="tx1"/>
                </a:solidFill>
                <a:effectLst/>
              </a:rPr>
            </a:br>
            <a:r>
              <a:rPr lang="hu-HU" sz="1800" b="0" dirty="0">
                <a:solidFill>
                  <a:schemeClr val="tx1"/>
                </a:solidFill>
                <a:effectLst/>
              </a:rPr>
              <a:t/>
            </a:r>
            <a:br>
              <a:rPr lang="hu-HU" sz="1800" b="0" dirty="0">
                <a:solidFill>
                  <a:schemeClr val="tx1"/>
                </a:solidFill>
                <a:effectLst/>
              </a:rPr>
            </a:br>
            <a:r>
              <a:rPr lang="hu-HU" sz="1800" b="0" dirty="0">
                <a:solidFill>
                  <a:schemeClr val="tx1"/>
                </a:solidFill>
                <a:effectLst/>
              </a:rPr>
              <a:t>Az egyéni cégnek - az e törvényben meghatározott kivétellel - kizárólag egy tagja (alapítója) lehet. Egy természetes személy kizárólag egy egyéni cég tagja (alapítója) lehet</a:t>
            </a:r>
            <a:r>
              <a:rPr lang="hu-HU" sz="1800" b="0" dirty="0" smtClean="0">
                <a:solidFill>
                  <a:schemeClr val="tx1"/>
                </a:solidFill>
                <a:effectLst/>
              </a:rPr>
              <a:t>.</a:t>
            </a:r>
            <a:r>
              <a:rPr lang="hu-HU" sz="1800" b="0" dirty="0" smtClean="0">
                <a:effectLst/>
              </a:rPr>
              <a:t/>
            </a:r>
            <a:br>
              <a:rPr lang="hu-HU" sz="1800" b="0" dirty="0" smtClean="0">
                <a:effectLst/>
              </a:rPr>
            </a:br>
            <a:r>
              <a:rPr lang="hu-HU" sz="1800" b="0" dirty="0">
                <a:effectLst/>
              </a:rPr>
              <a:t/>
            </a:r>
            <a:br>
              <a:rPr lang="hu-HU" sz="1800" b="0" dirty="0">
                <a:effectLst/>
              </a:rPr>
            </a:br>
            <a:endParaRPr lang="hu-HU" sz="1800" dirty="0"/>
          </a:p>
        </p:txBody>
      </p:sp>
    </p:spTree>
    <p:extLst>
      <p:ext uri="{BB962C8B-B14F-4D97-AF65-F5344CB8AC3E}">
        <p14:creationId xmlns:p14="http://schemas.microsoft.com/office/powerpoint/2010/main" val="310233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57200"/>
            <a:ext cx="6912768" cy="926976"/>
          </a:xfrm>
        </p:spPr>
        <p:txBody>
          <a:bodyPr/>
          <a:lstStyle/>
          <a:p>
            <a:r>
              <a:rPr lang="hu-HU" sz="2800" dirty="0" smtClean="0"/>
              <a:t/>
            </a:r>
            <a:br>
              <a:rPr lang="hu-HU" sz="2800" dirty="0" smtClean="0"/>
            </a:br>
            <a:r>
              <a:rPr lang="hu-HU" sz="2800" dirty="0" smtClean="0"/>
              <a:t>Régen volt, hogy is volt?</a:t>
            </a:r>
            <a:endParaRPr lang="hu-HU" sz="2800" dirty="0"/>
          </a:p>
        </p:txBody>
      </p:sp>
      <p:sp>
        <p:nvSpPr>
          <p:cNvPr id="4" name="Szövegdoboz 3"/>
          <p:cNvSpPr txBox="1"/>
          <p:nvPr/>
        </p:nvSpPr>
        <p:spPr>
          <a:xfrm>
            <a:off x="467544" y="1844824"/>
            <a:ext cx="4824536" cy="3600986"/>
          </a:xfrm>
          <a:prstGeom prst="rect">
            <a:avLst/>
          </a:prstGeom>
          <a:noFill/>
        </p:spPr>
        <p:txBody>
          <a:bodyPr wrap="square" rtlCol="0">
            <a:spAutoFit/>
          </a:bodyPr>
          <a:lstStyle/>
          <a:p>
            <a:r>
              <a:rPr lang="hu-HU" b="1" cap="all" dirty="0" smtClean="0">
                <a:latin typeface="Arial" panose="020B0604020202020204" pitchFamily="34" charset="0"/>
                <a:cs typeface="Arial" panose="020B0604020202020204" pitchFamily="34" charset="0"/>
              </a:rPr>
              <a:t>Jogtörténet I.</a:t>
            </a:r>
            <a:endParaRPr lang="hu-HU" b="1" cap="all" dirty="0">
              <a:latin typeface="Arial" panose="020B0604020202020204" pitchFamily="34" charset="0"/>
              <a:cs typeface="Arial" panose="020B0604020202020204" pitchFamily="34" charset="0"/>
            </a:endParaRPr>
          </a:p>
          <a:p>
            <a:endParaRPr lang="hu-HU" b="1" cap="all" dirty="0">
              <a:latin typeface="Arial" panose="020B0604020202020204" pitchFamily="34" charset="0"/>
              <a:cs typeface="Arial" panose="020B0604020202020204" pitchFamily="34" charset="0"/>
            </a:endParaRPr>
          </a:p>
          <a:p>
            <a:r>
              <a:rPr lang="hu-HU" b="1" dirty="0">
                <a:latin typeface="Arial" panose="020B0604020202020204" pitchFamily="34" charset="0"/>
                <a:cs typeface="Arial" panose="020B0604020202020204" pitchFamily="34" charset="0"/>
              </a:rPr>
              <a:t>• </a:t>
            </a:r>
            <a:r>
              <a:rPr lang="hu-HU" sz="1600" b="1" dirty="0" err="1" smtClean="0">
                <a:latin typeface="Arial" panose="020B0604020202020204" pitchFamily="34" charset="0"/>
                <a:cs typeface="Arial" panose="020B0604020202020204" pitchFamily="34" charset="0"/>
              </a:rPr>
              <a:t>ius</a:t>
            </a:r>
            <a:r>
              <a:rPr lang="hu-HU" sz="1600" b="1" dirty="0" smtClean="0">
                <a:latin typeface="Arial" panose="020B0604020202020204" pitchFamily="34" charset="0"/>
                <a:cs typeface="Arial" panose="020B0604020202020204" pitchFamily="34" charset="0"/>
              </a:rPr>
              <a:t> </a:t>
            </a:r>
            <a:r>
              <a:rPr lang="hu-HU" sz="1600" b="1" dirty="0" err="1" smtClean="0">
                <a:latin typeface="Arial" panose="020B0604020202020204" pitchFamily="34" charset="0"/>
                <a:cs typeface="Arial" panose="020B0604020202020204" pitchFamily="34" charset="0"/>
              </a:rPr>
              <a:t>mercatorum</a:t>
            </a:r>
            <a:r>
              <a:rPr lang="hu-HU" sz="1600" b="1" dirty="0" smtClean="0">
                <a:latin typeface="Arial" panose="020B0604020202020204" pitchFamily="34" charset="0"/>
                <a:cs typeface="Arial" panose="020B0604020202020204" pitchFamily="34" charset="0"/>
              </a:rPr>
              <a:t>, </a:t>
            </a:r>
            <a:r>
              <a:rPr lang="hu-HU" sz="1600" b="1" dirty="0" err="1" smtClean="0">
                <a:latin typeface="Arial" panose="020B0604020202020204" pitchFamily="34" charset="0"/>
                <a:cs typeface="Arial" panose="020B0604020202020204" pitchFamily="34" charset="0"/>
              </a:rPr>
              <a:t>societas</a:t>
            </a:r>
            <a:endParaRPr lang="hu-HU" sz="1600" b="1" dirty="0" smtClean="0">
              <a:latin typeface="Arial" panose="020B0604020202020204" pitchFamily="34" charset="0"/>
              <a:cs typeface="Arial" panose="020B0604020202020204" pitchFamily="34" charset="0"/>
            </a:endParaRPr>
          </a:p>
          <a:p>
            <a:endParaRPr lang="hu-HU" sz="1600" b="1" dirty="0">
              <a:latin typeface="Arial" panose="020B0604020202020204" pitchFamily="34" charset="0"/>
              <a:cs typeface="Arial" panose="020B0604020202020204" pitchFamily="34" charset="0"/>
            </a:endParaRPr>
          </a:p>
          <a:p>
            <a:r>
              <a:rPr lang="hu-HU" sz="1600" b="1" dirty="0" smtClean="0">
                <a:latin typeface="Arial" panose="020B0604020202020204" pitchFamily="34" charset="0"/>
                <a:cs typeface="Arial" panose="020B0604020202020204" pitchFamily="34" charset="0"/>
              </a:rPr>
              <a:t>• városállamok joga, </a:t>
            </a:r>
            <a:r>
              <a:rPr lang="hu-HU" sz="1600" b="1" dirty="0" err="1" smtClean="0">
                <a:latin typeface="Arial" panose="020B0604020202020204" pitchFamily="34" charset="0"/>
                <a:cs typeface="Arial" panose="020B0604020202020204" pitchFamily="34" charset="0"/>
              </a:rPr>
              <a:t>Gesamthand</a:t>
            </a:r>
            <a:endParaRPr lang="hu-HU" sz="1600" b="1" dirty="0" smtClean="0">
              <a:latin typeface="Arial" panose="020B0604020202020204" pitchFamily="34" charset="0"/>
              <a:cs typeface="Arial" panose="020B0604020202020204" pitchFamily="34" charset="0"/>
            </a:endParaRPr>
          </a:p>
          <a:p>
            <a:endParaRPr lang="hu-HU" sz="1600" b="1" dirty="0">
              <a:latin typeface="Arial" panose="020B0604020202020204" pitchFamily="34" charset="0"/>
              <a:cs typeface="Arial" panose="020B0604020202020204" pitchFamily="34" charset="0"/>
            </a:endParaRPr>
          </a:p>
          <a:p>
            <a:r>
              <a:rPr lang="hu-HU" sz="1600" b="1" dirty="0" smtClean="0">
                <a:latin typeface="Arial" panose="020B0604020202020204" pitchFamily="34" charset="0"/>
                <a:cs typeface="Arial" panose="020B0604020202020204" pitchFamily="34" charset="0"/>
              </a:rPr>
              <a:t>• </a:t>
            </a:r>
            <a:r>
              <a:rPr lang="hu-HU" sz="1600" b="1" dirty="0" err="1" smtClean="0">
                <a:latin typeface="Arial" panose="020B0604020202020204" pitchFamily="34" charset="0"/>
                <a:cs typeface="Arial" panose="020B0604020202020204" pitchFamily="34" charset="0"/>
              </a:rPr>
              <a:t>Code</a:t>
            </a:r>
            <a:r>
              <a:rPr lang="hu-HU" sz="1600" b="1" dirty="0" smtClean="0">
                <a:latin typeface="Arial" panose="020B0604020202020204" pitchFamily="34" charset="0"/>
                <a:cs typeface="Arial" panose="020B0604020202020204" pitchFamily="34" charset="0"/>
              </a:rPr>
              <a:t> de </a:t>
            </a:r>
            <a:r>
              <a:rPr lang="hu-HU" sz="1600" b="1" dirty="0" err="1" smtClean="0">
                <a:latin typeface="Arial" panose="020B0604020202020204" pitchFamily="34" charset="0"/>
                <a:cs typeface="Arial" panose="020B0604020202020204" pitchFamily="34" charset="0"/>
              </a:rPr>
              <a:t>Commerce</a:t>
            </a:r>
            <a:endParaRPr lang="hu-HU" sz="1600" b="1" dirty="0">
              <a:latin typeface="Arial" panose="020B0604020202020204" pitchFamily="34" charset="0"/>
              <a:cs typeface="Arial" panose="020B0604020202020204" pitchFamily="34" charset="0"/>
            </a:endParaRPr>
          </a:p>
          <a:p>
            <a:pPr lvl="1"/>
            <a:endParaRPr lang="hu-HU" sz="1400" dirty="0">
              <a:latin typeface="Arial" panose="020B0604020202020204" pitchFamily="34" charset="0"/>
              <a:cs typeface="Arial" panose="020B0604020202020204" pitchFamily="34" charset="0"/>
            </a:endParaRPr>
          </a:p>
          <a:p>
            <a:pPr algn="just"/>
            <a:r>
              <a:rPr lang="hu-HU" b="1" dirty="0" smtClean="0">
                <a:latin typeface="Arial" panose="020B0604020202020204" pitchFamily="34" charset="0"/>
                <a:cs typeface="Arial" panose="020B0604020202020204" pitchFamily="34" charset="0"/>
              </a:rPr>
              <a:t>•</a:t>
            </a:r>
            <a:r>
              <a:rPr lang="hu-HU" sz="1600" b="1" dirty="0" smtClean="0">
                <a:latin typeface="Arial" panose="020B0604020202020204" pitchFamily="34" charset="0"/>
                <a:cs typeface="Arial" panose="020B0604020202020204" pitchFamily="34" charset="0"/>
              </a:rPr>
              <a:t>1875. évi XXXVI. Törvénycikk a   </a:t>
            </a:r>
          </a:p>
          <a:p>
            <a:pPr algn="just"/>
            <a:r>
              <a:rPr lang="hu-HU" sz="1600" b="1" dirty="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 kereskedelemről (német recepció AHGBH</a:t>
            </a:r>
            <a:r>
              <a:rPr lang="hu-HU" sz="1600" b="1" dirty="0" smtClean="0">
                <a:solidFill>
                  <a:schemeClr val="tx1">
                    <a:lumMod val="75000"/>
                    <a:lumOff val="25000"/>
                  </a:schemeClr>
                </a:solidFill>
                <a:latin typeface="Arial" panose="020B0604020202020204" pitchFamily="34" charset="0"/>
                <a:cs typeface="Arial" panose="020B0604020202020204" pitchFamily="34" charset="0"/>
              </a:rPr>
              <a:t>)</a:t>
            </a:r>
          </a:p>
          <a:p>
            <a:pPr algn="just"/>
            <a:r>
              <a:rPr lang="hu-HU" sz="1600" b="1" dirty="0">
                <a:solidFill>
                  <a:schemeClr val="tx1">
                    <a:lumMod val="75000"/>
                    <a:lumOff val="25000"/>
                  </a:schemeClr>
                </a:solidFill>
                <a:latin typeface="Arial" panose="020B0604020202020204" pitchFamily="34" charset="0"/>
                <a:cs typeface="Arial" panose="020B0604020202020204" pitchFamily="34" charset="0"/>
              </a:rPr>
              <a:t>	</a:t>
            </a:r>
            <a:r>
              <a:rPr lang="hu-HU" sz="1600" b="1" dirty="0" smtClean="0">
                <a:solidFill>
                  <a:schemeClr val="tx1">
                    <a:lumMod val="75000"/>
                    <a:lumOff val="25000"/>
                  </a:schemeClr>
                </a:solidFill>
                <a:latin typeface="Arial" panose="020B0604020202020204" pitchFamily="34" charset="0"/>
                <a:cs typeface="Arial" panose="020B0604020202020204" pitchFamily="34" charset="0"/>
              </a:rPr>
              <a:t>-	 dualista rendszer</a:t>
            </a:r>
            <a:endParaRPr lang="hu-HU" sz="1600" b="1" dirty="0">
              <a:solidFill>
                <a:schemeClr val="tx1">
                  <a:lumMod val="75000"/>
                  <a:lumOff val="25000"/>
                </a:schemeClr>
              </a:solidFill>
              <a:latin typeface="Arial" panose="020B0604020202020204" pitchFamily="34" charset="0"/>
              <a:cs typeface="Arial" panose="020B0604020202020204" pitchFamily="34" charset="0"/>
            </a:endParaRPr>
          </a:p>
          <a:p>
            <a:pPr lvl="1"/>
            <a:endParaRPr lang="hu-HU" sz="1400" i="1" dirty="0">
              <a:latin typeface="Arial" panose="020B0604020202020204" pitchFamily="34" charset="0"/>
              <a:cs typeface="Arial" panose="020B0604020202020204" pitchFamily="34" charset="0"/>
            </a:endParaRPr>
          </a:p>
          <a:p>
            <a:endParaRPr lang="hu-HU" sz="1600" b="1" dirty="0" smtClean="0">
              <a:solidFill>
                <a:schemeClr val="tx1">
                  <a:lumMod val="75000"/>
                  <a:lumOff val="25000"/>
                </a:schemeClr>
              </a:solidFill>
              <a:latin typeface="Arial" panose="020B0604020202020204" pitchFamily="34" charset="0"/>
              <a:cs typeface="Arial" panose="020B0604020202020204" pitchFamily="34" charset="0"/>
            </a:endParaRPr>
          </a:p>
          <a:p>
            <a:endParaRPr lang="hu-HU" sz="16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Téglalap 4"/>
          <p:cNvSpPr/>
          <p:nvPr/>
        </p:nvSpPr>
        <p:spPr>
          <a:xfrm>
            <a:off x="5868144" y="1844824"/>
            <a:ext cx="2736304" cy="3631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3296" y="2060848"/>
            <a:ext cx="2286000" cy="3168352"/>
          </a:xfrm>
          <a:prstGeom prst="rect">
            <a:avLst/>
          </a:prstGeom>
        </p:spPr>
      </p:pic>
    </p:spTree>
    <p:extLst>
      <p:ext uri="{BB962C8B-B14F-4D97-AF65-F5344CB8AC3E}">
        <p14:creationId xmlns:p14="http://schemas.microsoft.com/office/powerpoint/2010/main" val="978951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81000"/>
            <a:ext cx="8229600" cy="6072336"/>
          </a:xfrm>
        </p:spPr>
        <p:txBody>
          <a:bodyPr>
            <a:normAutofit fontScale="90000"/>
          </a:bodyPr>
          <a:lstStyle/>
          <a:p>
            <a:r>
              <a:rPr lang="hu-HU" sz="1800" dirty="0" smtClean="0"/>
              <a:t>- </a:t>
            </a:r>
            <a:r>
              <a:rPr lang="hu-HU" sz="1800" dirty="0" smtClean="0">
                <a:solidFill>
                  <a:schemeClr val="tx1"/>
                </a:solidFill>
              </a:rPr>
              <a:t>Alapító okirat – formakényszer</a:t>
            </a:r>
            <a:br>
              <a:rPr lang="hu-HU" sz="1800" dirty="0" smtClean="0">
                <a:solidFill>
                  <a:schemeClr val="tx1"/>
                </a:solidFill>
              </a:rPr>
            </a:br>
            <a:r>
              <a:rPr lang="hu-HU" sz="1800" dirty="0" smtClean="0"/>
              <a:t/>
            </a:r>
            <a:br>
              <a:rPr lang="hu-HU" sz="1800" dirty="0" smtClean="0"/>
            </a:br>
            <a:r>
              <a:rPr lang="hu-HU" sz="1800" dirty="0"/>
              <a:t/>
            </a:r>
            <a:br>
              <a:rPr lang="hu-HU" sz="1800" dirty="0"/>
            </a:br>
            <a:r>
              <a:rPr lang="hu-HU" sz="1800" dirty="0" smtClean="0"/>
              <a:t>- </a:t>
            </a:r>
            <a:r>
              <a:rPr lang="hu-HU" sz="1800" dirty="0" smtClean="0">
                <a:solidFill>
                  <a:schemeClr val="tx1"/>
                </a:solidFill>
                <a:effectLst/>
              </a:rPr>
              <a:t>Az </a:t>
            </a:r>
            <a:r>
              <a:rPr lang="hu-HU" sz="1800" dirty="0">
                <a:solidFill>
                  <a:schemeClr val="tx1"/>
                </a:solidFill>
                <a:effectLst/>
              </a:rPr>
              <a:t>alapító okiratban meg kell határozni</a:t>
            </a:r>
            <a:r>
              <a:rPr lang="hu-HU" sz="1800" dirty="0" smtClean="0">
                <a:solidFill>
                  <a:schemeClr val="tx1"/>
                </a:solidFill>
                <a:effectLst/>
              </a:rPr>
              <a:t>:</a:t>
            </a:r>
            <a:br>
              <a:rPr lang="hu-HU" sz="1800" dirty="0" smtClean="0">
                <a:solidFill>
                  <a:schemeClr val="tx1"/>
                </a:solidFill>
                <a:effectLst/>
              </a:rPr>
            </a:br>
            <a:r>
              <a:rPr lang="hu-HU" sz="1800" dirty="0">
                <a:solidFill>
                  <a:schemeClr val="tx1"/>
                </a:solidFill>
                <a:effectLst/>
              </a:rPr>
              <a:t/>
            </a:r>
            <a:br>
              <a:rPr lang="hu-HU" sz="1800" dirty="0">
                <a:solidFill>
                  <a:schemeClr val="tx1"/>
                </a:solidFill>
                <a:effectLst/>
              </a:rPr>
            </a:br>
            <a:r>
              <a:rPr lang="hu-HU" sz="1800" b="0" i="1" dirty="0">
                <a:solidFill>
                  <a:schemeClr val="tx1"/>
                </a:solidFill>
                <a:effectLst/>
              </a:rPr>
              <a:t>a) </a:t>
            </a:r>
            <a:r>
              <a:rPr lang="hu-HU" sz="1800" b="0" dirty="0">
                <a:solidFill>
                  <a:schemeClr val="tx1"/>
                </a:solidFill>
                <a:effectLst/>
              </a:rPr>
              <a:t>az egyéni cég cégnevét és székhelyét,</a:t>
            </a:r>
            <a:br>
              <a:rPr lang="hu-HU" sz="1800" b="0" dirty="0">
                <a:solidFill>
                  <a:schemeClr val="tx1"/>
                </a:solidFill>
                <a:effectLst/>
              </a:rPr>
            </a:br>
            <a:r>
              <a:rPr lang="hu-HU" sz="1800" b="0" i="1" dirty="0">
                <a:solidFill>
                  <a:schemeClr val="tx1"/>
                </a:solidFill>
                <a:effectLst/>
              </a:rPr>
              <a:t>b) </a:t>
            </a:r>
            <a:r>
              <a:rPr lang="hu-HU" sz="1800" b="0" dirty="0">
                <a:solidFill>
                  <a:schemeClr val="tx1"/>
                </a:solidFill>
                <a:effectLst/>
              </a:rPr>
              <a:t>az egyéni cég alapítóját családi és utóneve, anyja neve, lakóhelye és egyéni vállalkozói nyilvántartási száma feltüntetésével,</a:t>
            </a:r>
            <a:br>
              <a:rPr lang="hu-HU" sz="1800" b="0" dirty="0">
                <a:solidFill>
                  <a:schemeClr val="tx1"/>
                </a:solidFill>
                <a:effectLst/>
              </a:rPr>
            </a:br>
            <a:r>
              <a:rPr lang="hu-HU" sz="1800" b="0" i="1" dirty="0">
                <a:solidFill>
                  <a:schemeClr val="tx1"/>
                </a:solidFill>
                <a:effectLst/>
              </a:rPr>
              <a:t>c)</a:t>
            </a:r>
            <a:r>
              <a:rPr lang="hu-HU" sz="1800" b="0" i="1" baseline="30000" dirty="0">
                <a:solidFill>
                  <a:schemeClr val="tx1"/>
                </a:solidFill>
                <a:effectLst/>
                <a:hlinkClick r:id="rId2"/>
              </a:rPr>
              <a:t>37</a:t>
            </a:r>
            <a:r>
              <a:rPr lang="hu-HU" sz="1800" b="0" i="1" dirty="0">
                <a:solidFill>
                  <a:schemeClr val="tx1"/>
                </a:solidFill>
                <a:effectLst/>
              </a:rPr>
              <a:t> </a:t>
            </a:r>
            <a:r>
              <a:rPr lang="hu-HU" sz="1800" b="0" dirty="0">
                <a:solidFill>
                  <a:schemeClr val="tx1"/>
                </a:solidFill>
                <a:effectLst/>
              </a:rPr>
              <a:t>az egyéni cég főtevékenységét és valamennyi tevékenységét,</a:t>
            </a:r>
            <a:br>
              <a:rPr lang="hu-HU" sz="1800" b="0" dirty="0">
                <a:solidFill>
                  <a:schemeClr val="tx1"/>
                </a:solidFill>
                <a:effectLst/>
              </a:rPr>
            </a:br>
            <a:r>
              <a:rPr lang="hu-HU" sz="1800" b="0" i="1" dirty="0">
                <a:solidFill>
                  <a:schemeClr val="tx1"/>
                </a:solidFill>
                <a:effectLst/>
              </a:rPr>
              <a:t>d) </a:t>
            </a:r>
            <a:r>
              <a:rPr lang="hu-HU" sz="1800" b="0" dirty="0">
                <a:solidFill>
                  <a:schemeClr val="tx1"/>
                </a:solidFill>
                <a:effectLst/>
              </a:rPr>
              <a:t>az egyéni cég jegyzett tőkéjét, a tag vagyoni betétjének összegét, valamint a jegyzett tőke rendelkezésre bocsátásának módját és idejét,</a:t>
            </a:r>
            <a:br>
              <a:rPr lang="hu-HU" sz="1800" b="0" dirty="0">
                <a:solidFill>
                  <a:schemeClr val="tx1"/>
                </a:solidFill>
                <a:effectLst/>
              </a:rPr>
            </a:br>
            <a:r>
              <a:rPr lang="hu-HU" sz="1800" b="0" i="1" dirty="0">
                <a:solidFill>
                  <a:schemeClr val="tx1"/>
                </a:solidFill>
                <a:effectLst/>
              </a:rPr>
              <a:t>e)</a:t>
            </a:r>
            <a:r>
              <a:rPr lang="hu-HU" sz="1800" b="0" i="1" baseline="30000" dirty="0">
                <a:solidFill>
                  <a:schemeClr val="tx1"/>
                </a:solidFill>
                <a:effectLst/>
                <a:hlinkClick r:id="rId3"/>
              </a:rPr>
              <a:t>38</a:t>
            </a:r>
            <a:r>
              <a:rPr lang="hu-HU" sz="1800" b="0" dirty="0">
                <a:solidFill>
                  <a:schemeClr val="tx1"/>
                </a:solidFill>
                <a:effectLst/>
              </a:rPr>
              <a:t/>
            </a:r>
            <a:br>
              <a:rPr lang="hu-HU" sz="1800" b="0" dirty="0">
                <a:solidFill>
                  <a:schemeClr val="tx1"/>
                </a:solidFill>
                <a:effectLst/>
              </a:rPr>
            </a:br>
            <a:r>
              <a:rPr lang="hu-HU" sz="1800" b="0" i="1" dirty="0">
                <a:solidFill>
                  <a:schemeClr val="tx1"/>
                </a:solidFill>
                <a:effectLst/>
              </a:rPr>
              <a:t>f) </a:t>
            </a:r>
            <a:r>
              <a:rPr lang="hu-HU" sz="1800" b="0" dirty="0">
                <a:solidFill>
                  <a:schemeClr val="tx1"/>
                </a:solidFill>
                <a:effectLst/>
              </a:rPr>
              <a:t>az egyéni cég működésének időtartamát, ha azt határozott időre alapítják,</a:t>
            </a:r>
            <a:br>
              <a:rPr lang="hu-HU" sz="1800" b="0" dirty="0">
                <a:solidFill>
                  <a:schemeClr val="tx1"/>
                </a:solidFill>
                <a:effectLst/>
              </a:rPr>
            </a:br>
            <a:r>
              <a:rPr lang="hu-HU" sz="1800" b="0" i="1" dirty="0">
                <a:solidFill>
                  <a:schemeClr val="tx1"/>
                </a:solidFill>
                <a:effectLst/>
              </a:rPr>
              <a:t>g) </a:t>
            </a:r>
            <a:r>
              <a:rPr lang="hu-HU" sz="1800" b="0" dirty="0">
                <a:solidFill>
                  <a:schemeClr val="tx1"/>
                </a:solidFill>
                <a:effectLst/>
              </a:rPr>
              <a:t>ha az egyéni cég könyvvizsgálót jelöl ki, a könyvvizsgáló nevét (cégnevét) és lakóhelyét (székhelyét</a:t>
            </a:r>
            <a:r>
              <a:rPr lang="hu-HU" sz="1800" b="0" dirty="0" smtClean="0">
                <a:solidFill>
                  <a:schemeClr val="tx1"/>
                </a:solidFill>
                <a:effectLst/>
              </a:rPr>
              <a:t>)</a:t>
            </a:r>
            <a:br>
              <a:rPr lang="hu-HU" sz="1800" b="0" dirty="0" smtClean="0">
                <a:solidFill>
                  <a:schemeClr val="tx1"/>
                </a:solidFill>
                <a:effectLst/>
              </a:rPr>
            </a:br>
            <a:r>
              <a:rPr lang="hu-HU" sz="1800" b="0" dirty="0" smtClean="0">
                <a:solidFill>
                  <a:schemeClr val="tx1"/>
                </a:solidFill>
                <a:effectLst/>
              </a:rPr>
              <a:t/>
            </a:r>
            <a:br>
              <a:rPr lang="hu-HU" sz="1800" b="0" dirty="0" smtClean="0">
                <a:solidFill>
                  <a:schemeClr val="tx1"/>
                </a:solidFill>
                <a:effectLst/>
              </a:rPr>
            </a:br>
            <a:r>
              <a:rPr lang="hu-HU" sz="1800" b="0" dirty="0">
                <a:solidFill>
                  <a:schemeClr val="tx1"/>
                </a:solidFill>
                <a:effectLst/>
              </a:rPr>
              <a:t/>
            </a:r>
            <a:br>
              <a:rPr lang="hu-HU" sz="1800" b="0" dirty="0">
                <a:solidFill>
                  <a:schemeClr val="tx1"/>
                </a:solidFill>
                <a:effectLst/>
              </a:rPr>
            </a:br>
            <a:r>
              <a:rPr lang="hu-HU" sz="1800" b="0" dirty="0" smtClean="0">
                <a:solidFill>
                  <a:schemeClr val="tx1"/>
                </a:solidFill>
                <a:effectLst/>
              </a:rPr>
              <a:t>FONTOS: </a:t>
            </a:r>
            <a:r>
              <a:rPr lang="hu-HU" sz="1800" b="0" dirty="0">
                <a:solidFill>
                  <a:srgbClr val="C00000"/>
                </a:solidFill>
                <a:effectLst/>
              </a:rPr>
              <a:t>Az egyéni cég a cégnyilvántartásba való bejegyzésével, a bejegyzés napján jön létre</a:t>
            </a:r>
            <a:r>
              <a:rPr lang="hu-HU" sz="1800" b="0" dirty="0" smtClean="0">
                <a:solidFill>
                  <a:srgbClr val="C00000"/>
                </a:solidFill>
                <a:effectLst/>
              </a:rPr>
              <a:t>.</a:t>
            </a:r>
            <a:r>
              <a:rPr lang="hu-HU" sz="1800" b="0" dirty="0" smtClean="0">
                <a:solidFill>
                  <a:schemeClr val="tx1"/>
                </a:solidFill>
                <a:effectLst/>
              </a:rPr>
              <a:t/>
            </a:r>
            <a:br>
              <a:rPr lang="hu-HU" sz="1800" b="0" dirty="0" smtClean="0">
                <a:solidFill>
                  <a:schemeClr val="tx1"/>
                </a:solidFill>
                <a:effectLst/>
              </a:rPr>
            </a:br>
            <a:r>
              <a:rPr lang="hu-HU" sz="1800" b="0" dirty="0">
                <a:solidFill>
                  <a:schemeClr val="tx1"/>
                </a:solidFill>
                <a:effectLst/>
              </a:rPr>
              <a:t/>
            </a:r>
            <a:br>
              <a:rPr lang="hu-HU" sz="1800" b="0" dirty="0">
                <a:solidFill>
                  <a:schemeClr val="tx1"/>
                </a:solidFill>
                <a:effectLst/>
              </a:rPr>
            </a:br>
            <a:r>
              <a:rPr lang="hu-HU" sz="1800" b="0" dirty="0">
                <a:solidFill>
                  <a:schemeClr val="tx1"/>
                </a:solidFill>
                <a:effectLst/>
              </a:rPr>
              <a:t/>
            </a:r>
            <a:br>
              <a:rPr lang="hu-HU" sz="1800" b="0" dirty="0">
                <a:solidFill>
                  <a:schemeClr val="tx1"/>
                </a:solidFill>
                <a:effectLst/>
              </a:rPr>
            </a:br>
            <a:endParaRPr lang="hu-HU" sz="1800" dirty="0">
              <a:solidFill>
                <a:schemeClr val="tx1"/>
              </a:solidFill>
            </a:endParaRPr>
          </a:p>
        </p:txBody>
      </p:sp>
    </p:spTree>
    <p:extLst>
      <p:ext uri="{BB962C8B-B14F-4D97-AF65-F5344CB8AC3E}">
        <p14:creationId xmlns:p14="http://schemas.microsoft.com/office/powerpoint/2010/main" val="3102570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81000"/>
            <a:ext cx="8229600" cy="5928320"/>
          </a:xfrm>
        </p:spPr>
        <p:txBody>
          <a:bodyPr>
            <a:normAutofit/>
          </a:bodyPr>
          <a:lstStyle/>
          <a:p>
            <a:r>
              <a:rPr lang="hu-HU" sz="2000" dirty="0"/>
              <a:t>A</a:t>
            </a:r>
            <a:r>
              <a:rPr lang="hu-HU" sz="2000" dirty="0" smtClean="0"/>
              <a:t>z egyéni cég vagyona</a:t>
            </a:r>
            <a:br>
              <a:rPr lang="hu-HU" sz="2000" dirty="0" smtClean="0"/>
            </a:br>
            <a:r>
              <a:rPr lang="hu-HU" sz="2000" dirty="0"/>
              <a:t/>
            </a:r>
            <a:br>
              <a:rPr lang="hu-HU" sz="2000" dirty="0"/>
            </a:br>
            <a:r>
              <a:rPr lang="hu-HU" sz="2000" dirty="0" smtClean="0">
                <a:solidFill>
                  <a:schemeClr val="tx1"/>
                </a:solidFill>
              </a:rPr>
              <a:t>- A</a:t>
            </a:r>
            <a:r>
              <a:rPr lang="hu-HU" sz="2000" b="0" dirty="0" smtClean="0">
                <a:solidFill>
                  <a:schemeClr val="tx1"/>
                </a:solidFill>
                <a:effectLst/>
              </a:rPr>
              <a:t>z </a:t>
            </a:r>
            <a:r>
              <a:rPr lang="hu-HU" sz="2000" b="0" dirty="0">
                <a:solidFill>
                  <a:schemeClr val="tx1"/>
                </a:solidFill>
                <a:effectLst/>
              </a:rPr>
              <a:t>egyéni cég az alapító okiratban meghatározott jegyzett tőkével alakul</a:t>
            </a:r>
            <a:r>
              <a:rPr lang="hu-HU" sz="2000" b="0" dirty="0" smtClean="0">
                <a:solidFill>
                  <a:schemeClr val="tx1"/>
                </a:solidFill>
                <a:effectLst/>
              </a:rPr>
              <a:t>.</a:t>
            </a:r>
            <a:br>
              <a:rPr lang="hu-HU" sz="2000" b="0" dirty="0" smtClean="0">
                <a:solidFill>
                  <a:schemeClr val="tx1"/>
                </a:solidFill>
                <a:effectLst/>
              </a:rPr>
            </a:br>
            <a:r>
              <a:rPr lang="hu-HU" sz="2000" b="0" dirty="0">
                <a:solidFill>
                  <a:schemeClr val="tx1"/>
                </a:solidFill>
                <a:effectLst/>
              </a:rPr>
              <a:t/>
            </a:r>
            <a:br>
              <a:rPr lang="hu-HU" sz="2000" b="0" dirty="0">
                <a:solidFill>
                  <a:schemeClr val="tx1"/>
                </a:solidFill>
                <a:effectLst/>
              </a:rPr>
            </a:br>
            <a:r>
              <a:rPr lang="hu-HU" sz="2000" b="0" dirty="0" smtClean="0">
                <a:solidFill>
                  <a:schemeClr val="tx1"/>
                </a:solidFill>
                <a:effectLst/>
              </a:rPr>
              <a:t>- Ha </a:t>
            </a:r>
            <a:r>
              <a:rPr lang="hu-HU" sz="2000" b="0" dirty="0">
                <a:solidFill>
                  <a:schemeClr val="tx1"/>
                </a:solidFill>
                <a:effectLst/>
              </a:rPr>
              <a:t>az egyéni cég jegyzett tőkéje </a:t>
            </a:r>
            <a:r>
              <a:rPr lang="hu-HU" sz="2000" dirty="0">
                <a:solidFill>
                  <a:schemeClr val="tx1"/>
                </a:solidFill>
                <a:effectLst/>
              </a:rPr>
              <a:t>a kettőszázezer forintot meghaladja</a:t>
            </a:r>
            <a:r>
              <a:rPr lang="hu-HU" sz="2000" b="0" dirty="0">
                <a:solidFill>
                  <a:schemeClr val="tx1"/>
                </a:solidFill>
                <a:effectLst/>
              </a:rPr>
              <a:t>, a jegyzett tőke pénzbeli és nem pénzbeli hozzájárulásból állhat. A vagyoni betét értékéről az alapító a bejegyzés iránti kérelemben nyilatkozik</a:t>
            </a:r>
            <a:r>
              <a:rPr lang="hu-HU" sz="2000" b="0" dirty="0" smtClean="0">
                <a:solidFill>
                  <a:schemeClr val="tx1"/>
                </a:solidFill>
                <a:effectLst/>
              </a:rPr>
              <a:t>.</a:t>
            </a:r>
            <a:br>
              <a:rPr lang="hu-HU" sz="2000" b="0" dirty="0" smtClean="0">
                <a:solidFill>
                  <a:schemeClr val="tx1"/>
                </a:solidFill>
                <a:effectLst/>
              </a:rPr>
            </a:br>
            <a:r>
              <a:rPr lang="hu-HU" sz="2000" b="0" dirty="0">
                <a:solidFill>
                  <a:schemeClr val="tx1"/>
                </a:solidFill>
                <a:effectLst/>
              </a:rPr>
              <a:t/>
            </a:r>
            <a:br>
              <a:rPr lang="hu-HU" sz="2000" b="0" dirty="0">
                <a:solidFill>
                  <a:schemeClr val="tx1"/>
                </a:solidFill>
                <a:effectLst/>
              </a:rPr>
            </a:br>
            <a:r>
              <a:rPr lang="hu-HU" sz="2000" b="0" dirty="0" smtClean="0">
                <a:solidFill>
                  <a:schemeClr val="tx1"/>
                </a:solidFill>
                <a:effectLst/>
              </a:rPr>
              <a:t>- Ha </a:t>
            </a:r>
            <a:r>
              <a:rPr lang="hu-HU" sz="2000" b="0" dirty="0">
                <a:solidFill>
                  <a:schemeClr val="tx1"/>
                </a:solidFill>
                <a:effectLst/>
              </a:rPr>
              <a:t>az egyéni cég jegyzett tőkéje a kettőszázezer forintot nem haladja meg, a jegyzett tőke csak pénzbeli hozzájárulás lehet</a:t>
            </a:r>
            <a:r>
              <a:rPr lang="hu-HU" sz="2000" b="0" dirty="0" smtClean="0">
                <a:solidFill>
                  <a:schemeClr val="tx1"/>
                </a:solidFill>
                <a:effectLst/>
              </a:rPr>
              <a:t>.</a:t>
            </a:r>
            <a:br>
              <a:rPr lang="hu-HU" sz="2000" b="0" dirty="0" smtClean="0">
                <a:solidFill>
                  <a:schemeClr val="tx1"/>
                </a:solidFill>
                <a:effectLst/>
              </a:rPr>
            </a:br>
            <a:r>
              <a:rPr lang="hu-HU" sz="2000" b="0" dirty="0">
                <a:solidFill>
                  <a:schemeClr val="tx1"/>
                </a:solidFill>
                <a:effectLst/>
              </a:rPr>
              <a:t/>
            </a:r>
            <a:br>
              <a:rPr lang="hu-HU" sz="2000" b="0" dirty="0">
                <a:solidFill>
                  <a:schemeClr val="tx1"/>
                </a:solidFill>
                <a:effectLst/>
              </a:rPr>
            </a:br>
            <a:r>
              <a:rPr lang="hu-HU" sz="2000" b="0" dirty="0" smtClean="0">
                <a:solidFill>
                  <a:schemeClr val="tx1"/>
                </a:solidFill>
                <a:effectLst/>
              </a:rPr>
              <a:t>- A </a:t>
            </a:r>
            <a:r>
              <a:rPr lang="hu-HU" sz="2000" b="0" dirty="0">
                <a:solidFill>
                  <a:schemeClr val="tx1"/>
                </a:solidFill>
                <a:effectLst/>
              </a:rPr>
              <a:t>pénzbeli és a nem pénzbeli hozzájárulást az alapításkor rendelkezésre kell bocsátani.</a:t>
            </a:r>
            <a:r>
              <a:rPr lang="hu-HU" b="0" dirty="0">
                <a:effectLst/>
              </a:rPr>
              <a:t/>
            </a:r>
            <a:br>
              <a:rPr lang="hu-HU" b="0" dirty="0">
                <a:effectLst/>
              </a:rPr>
            </a:br>
            <a:endParaRPr lang="hu-HU" dirty="0"/>
          </a:p>
        </p:txBody>
      </p:sp>
    </p:spTree>
    <p:extLst>
      <p:ext uri="{BB962C8B-B14F-4D97-AF65-F5344CB8AC3E}">
        <p14:creationId xmlns:p14="http://schemas.microsoft.com/office/powerpoint/2010/main" val="693583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81000"/>
            <a:ext cx="8229600" cy="6072336"/>
          </a:xfrm>
        </p:spPr>
        <p:txBody>
          <a:bodyPr>
            <a:normAutofit/>
          </a:bodyPr>
          <a:lstStyle/>
          <a:p>
            <a:endParaRPr lang="hu-HU" dirty="0"/>
          </a:p>
        </p:txBody>
      </p:sp>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41" y="620688"/>
            <a:ext cx="8024351" cy="5832648"/>
          </a:xfrm>
          <a:prstGeom prst="rect">
            <a:avLst/>
          </a:prstGeom>
        </p:spPr>
      </p:pic>
    </p:spTree>
    <p:extLst>
      <p:ext uri="{BB962C8B-B14F-4D97-AF65-F5344CB8AC3E}">
        <p14:creationId xmlns:p14="http://schemas.microsoft.com/office/powerpoint/2010/main" val="2735354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81000"/>
            <a:ext cx="8229600" cy="6000328"/>
          </a:xfrm>
        </p:spPr>
        <p:txBody>
          <a:bodyPr>
            <a:normAutofit fontScale="90000"/>
          </a:bodyPr>
          <a:lstStyle/>
          <a:p>
            <a:r>
              <a:rPr lang="hu-HU" sz="2700" b="0" dirty="0">
                <a:solidFill>
                  <a:schemeClr val="tx1"/>
                </a:solidFill>
                <a:effectLst/>
              </a:rPr>
              <a:t>Az egyéni cég megszűnik, ha</a:t>
            </a:r>
            <a:r>
              <a:rPr lang="hu-HU" sz="2700" b="0" dirty="0" smtClean="0">
                <a:solidFill>
                  <a:schemeClr val="tx1"/>
                </a:solidFill>
                <a:effectLst/>
              </a:rPr>
              <a:t>:</a:t>
            </a:r>
            <a:br>
              <a:rPr lang="hu-HU" sz="2700" b="0" dirty="0" smtClean="0">
                <a:solidFill>
                  <a:schemeClr val="tx1"/>
                </a:solidFill>
                <a:effectLst/>
              </a:rPr>
            </a:br>
            <a:r>
              <a:rPr lang="hu-HU" sz="2700" b="0" dirty="0">
                <a:solidFill>
                  <a:schemeClr val="tx1"/>
                </a:solidFill>
                <a:effectLst/>
              </a:rPr>
              <a:t/>
            </a:r>
            <a:br>
              <a:rPr lang="hu-HU" sz="2700" b="0" dirty="0">
                <a:solidFill>
                  <a:schemeClr val="tx1"/>
                </a:solidFill>
                <a:effectLst/>
              </a:rPr>
            </a:br>
            <a:r>
              <a:rPr lang="hu-HU" sz="2700" b="0" i="1" dirty="0">
                <a:solidFill>
                  <a:schemeClr val="tx1"/>
                </a:solidFill>
                <a:effectLst/>
              </a:rPr>
              <a:t>a) </a:t>
            </a:r>
            <a:r>
              <a:rPr lang="hu-HU" sz="2700" b="0" dirty="0">
                <a:solidFill>
                  <a:schemeClr val="tx1"/>
                </a:solidFill>
                <a:effectLst/>
              </a:rPr>
              <a:t>az alapító okiratban meghatározott időtartam eltelt vagy más megszűnési feltétel megvalósult,</a:t>
            </a:r>
            <a:br>
              <a:rPr lang="hu-HU" sz="2700" b="0" dirty="0">
                <a:solidFill>
                  <a:schemeClr val="tx1"/>
                </a:solidFill>
                <a:effectLst/>
              </a:rPr>
            </a:br>
            <a:r>
              <a:rPr lang="hu-HU" sz="2700" b="0" i="1" dirty="0">
                <a:solidFill>
                  <a:schemeClr val="tx1"/>
                </a:solidFill>
                <a:effectLst/>
              </a:rPr>
              <a:t>b) </a:t>
            </a:r>
            <a:r>
              <a:rPr lang="hu-HU" sz="2700" b="0" dirty="0">
                <a:solidFill>
                  <a:schemeClr val="tx1"/>
                </a:solidFill>
                <a:effectLst/>
              </a:rPr>
              <a:t>elhatározza jogutód nélküli megszűnését,</a:t>
            </a:r>
            <a:br>
              <a:rPr lang="hu-HU" sz="2700" b="0" dirty="0">
                <a:solidFill>
                  <a:schemeClr val="tx1"/>
                </a:solidFill>
                <a:effectLst/>
              </a:rPr>
            </a:br>
            <a:r>
              <a:rPr lang="hu-HU" sz="2700" b="0" i="1" dirty="0">
                <a:solidFill>
                  <a:schemeClr val="tx1"/>
                </a:solidFill>
                <a:effectLst/>
              </a:rPr>
              <a:t>c) </a:t>
            </a:r>
            <a:r>
              <a:rPr lang="hu-HU" sz="2700" b="0" dirty="0">
                <a:solidFill>
                  <a:schemeClr val="tx1"/>
                </a:solidFill>
                <a:effectLst/>
              </a:rPr>
              <a:t>elhatározza jogutódlással történő megszűnését (átalakulását),</a:t>
            </a:r>
            <a:br>
              <a:rPr lang="hu-HU" sz="2700" b="0" dirty="0">
                <a:solidFill>
                  <a:schemeClr val="tx1"/>
                </a:solidFill>
                <a:effectLst/>
              </a:rPr>
            </a:br>
            <a:r>
              <a:rPr lang="hu-HU" sz="2700" b="0" i="1" dirty="0">
                <a:solidFill>
                  <a:schemeClr val="tx1"/>
                </a:solidFill>
                <a:effectLst/>
              </a:rPr>
              <a:t>d) </a:t>
            </a:r>
            <a:r>
              <a:rPr lang="hu-HU" sz="2700" b="0" dirty="0">
                <a:solidFill>
                  <a:schemeClr val="tx1"/>
                </a:solidFill>
                <a:effectLst/>
              </a:rPr>
              <a:t>a cégbíróság megszűntnek nyilvánítja,</a:t>
            </a:r>
            <a:br>
              <a:rPr lang="hu-HU" sz="2700" b="0" dirty="0">
                <a:solidFill>
                  <a:schemeClr val="tx1"/>
                </a:solidFill>
                <a:effectLst/>
              </a:rPr>
            </a:br>
            <a:r>
              <a:rPr lang="hu-HU" sz="2700" b="0" i="1" dirty="0">
                <a:solidFill>
                  <a:schemeClr val="tx1"/>
                </a:solidFill>
                <a:effectLst/>
              </a:rPr>
              <a:t>e) </a:t>
            </a:r>
            <a:r>
              <a:rPr lang="hu-HU" sz="2700" b="0" dirty="0">
                <a:solidFill>
                  <a:schemeClr val="tx1"/>
                </a:solidFill>
                <a:effectLst/>
              </a:rPr>
              <a:t>a cégbíróság hivatalból elrendeli törlését,</a:t>
            </a:r>
            <a:br>
              <a:rPr lang="hu-HU" sz="2700" b="0" dirty="0">
                <a:solidFill>
                  <a:schemeClr val="tx1"/>
                </a:solidFill>
                <a:effectLst/>
              </a:rPr>
            </a:br>
            <a:r>
              <a:rPr lang="hu-HU" sz="2700" b="0" i="1" dirty="0">
                <a:solidFill>
                  <a:schemeClr val="tx1"/>
                </a:solidFill>
                <a:effectLst/>
              </a:rPr>
              <a:t>f) </a:t>
            </a:r>
            <a:r>
              <a:rPr lang="hu-HU" sz="2700" b="0" dirty="0">
                <a:solidFill>
                  <a:schemeClr val="tx1"/>
                </a:solidFill>
                <a:effectLst/>
              </a:rPr>
              <a:t>a bíróság felszámolási eljárás során megszünteti.</a:t>
            </a:r>
            <a:br>
              <a:rPr lang="hu-HU" sz="2700" b="0" dirty="0">
                <a:solidFill>
                  <a:schemeClr val="tx1"/>
                </a:solidFill>
                <a:effectLst/>
              </a:rPr>
            </a:br>
            <a:r>
              <a:rPr lang="hu-HU" sz="2700" b="0" dirty="0">
                <a:solidFill>
                  <a:schemeClr val="tx1"/>
                </a:solidFill>
                <a:effectLst/>
              </a:rPr>
              <a:t>(2)</a:t>
            </a:r>
            <a:r>
              <a:rPr lang="hu-HU" sz="2700" b="0" baseline="30000" dirty="0">
                <a:solidFill>
                  <a:schemeClr val="tx1"/>
                </a:solidFill>
                <a:effectLst/>
                <a:hlinkClick r:id="rId2"/>
              </a:rPr>
              <a:t>45</a:t>
            </a:r>
            <a:r>
              <a:rPr lang="hu-HU" sz="2700" b="0" dirty="0">
                <a:solidFill>
                  <a:schemeClr val="tx1"/>
                </a:solidFill>
                <a:effectLst/>
              </a:rPr>
              <a:t> Az egyéni cégre a felszámolás, a végelszámolás, kényszertörlés és a csődeljárás szabályait alkalmazni kell.</a:t>
            </a:r>
            <a:r>
              <a:rPr lang="hu-HU" b="0" dirty="0">
                <a:effectLst/>
              </a:rPr>
              <a:t/>
            </a:r>
            <a:br>
              <a:rPr lang="hu-HU" b="0" dirty="0">
                <a:effectLst/>
              </a:rPr>
            </a:br>
            <a:endParaRPr lang="hu-HU" dirty="0"/>
          </a:p>
        </p:txBody>
      </p:sp>
    </p:spTree>
    <p:extLst>
      <p:ext uri="{BB962C8B-B14F-4D97-AF65-F5344CB8AC3E}">
        <p14:creationId xmlns:p14="http://schemas.microsoft.com/office/powerpoint/2010/main" val="62508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990600"/>
            <a:ext cx="7848871" cy="5102695"/>
          </a:xfrm>
          <a:prstGeom prst="rect">
            <a:avLst/>
          </a:prstGeom>
        </p:spPr>
      </p:pic>
    </p:spTree>
    <p:extLst>
      <p:ext uri="{BB962C8B-B14F-4D97-AF65-F5344CB8AC3E}">
        <p14:creationId xmlns:p14="http://schemas.microsoft.com/office/powerpoint/2010/main" val="1032746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57200"/>
            <a:ext cx="6912768" cy="926976"/>
          </a:xfrm>
        </p:spPr>
        <p:txBody>
          <a:bodyPr/>
          <a:lstStyle/>
          <a:p>
            <a:r>
              <a:rPr lang="hu-HU" sz="2800" dirty="0" smtClean="0"/>
              <a:t/>
            </a:r>
            <a:br>
              <a:rPr lang="hu-HU" sz="2800" dirty="0" smtClean="0"/>
            </a:br>
            <a:r>
              <a:rPr lang="hu-HU" sz="2800" dirty="0" smtClean="0"/>
              <a:t>Régen volt, hogy is volt?</a:t>
            </a:r>
            <a:endParaRPr lang="hu-HU" sz="2800" dirty="0"/>
          </a:p>
        </p:txBody>
      </p:sp>
      <p:sp>
        <p:nvSpPr>
          <p:cNvPr id="4" name="Szövegdoboz 3"/>
          <p:cNvSpPr txBox="1"/>
          <p:nvPr/>
        </p:nvSpPr>
        <p:spPr>
          <a:xfrm>
            <a:off x="467544" y="1844824"/>
            <a:ext cx="4824536" cy="3385542"/>
          </a:xfrm>
          <a:prstGeom prst="rect">
            <a:avLst/>
          </a:prstGeom>
          <a:noFill/>
        </p:spPr>
        <p:txBody>
          <a:bodyPr wrap="square" rtlCol="0">
            <a:spAutoFit/>
          </a:bodyPr>
          <a:lstStyle/>
          <a:p>
            <a:r>
              <a:rPr lang="hu-HU" b="1" cap="all" dirty="0" smtClean="0">
                <a:latin typeface="Arial" panose="020B0604020202020204" pitchFamily="34" charset="0"/>
                <a:cs typeface="Arial" panose="020B0604020202020204" pitchFamily="34" charset="0"/>
              </a:rPr>
              <a:t>Jogtörténet II.</a:t>
            </a:r>
            <a:endParaRPr lang="hu-HU" b="1" cap="all" dirty="0">
              <a:latin typeface="Arial" panose="020B0604020202020204" pitchFamily="34" charset="0"/>
              <a:cs typeface="Arial" panose="020B0604020202020204" pitchFamily="34" charset="0"/>
            </a:endParaRPr>
          </a:p>
          <a:p>
            <a:endParaRPr lang="hu-HU" b="1" cap="all" dirty="0">
              <a:latin typeface="Arial" panose="020B0604020202020204" pitchFamily="34" charset="0"/>
              <a:cs typeface="Arial" panose="020B0604020202020204" pitchFamily="34" charset="0"/>
            </a:endParaRPr>
          </a:p>
          <a:p>
            <a:r>
              <a:rPr lang="hu-HU" b="1" dirty="0">
                <a:latin typeface="Arial" panose="020B0604020202020204" pitchFamily="34" charset="0"/>
                <a:cs typeface="Arial" panose="020B0604020202020204" pitchFamily="34" charset="0"/>
              </a:rPr>
              <a:t>• </a:t>
            </a:r>
            <a:r>
              <a:rPr lang="hu-HU" b="1" dirty="0" smtClean="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1959. évi IV. törvény a Polgári  	</a:t>
            </a:r>
            <a:r>
              <a:rPr lang="hu-HU" sz="1600" b="1" dirty="0" smtClean="0">
                <a:latin typeface="Arial" panose="020B0604020202020204" pitchFamily="34" charset="0"/>
                <a:cs typeface="Arial" panose="020B0604020202020204" pitchFamily="34" charset="0"/>
              </a:rPr>
              <a:t>Törvénykönyvről</a:t>
            </a:r>
          </a:p>
          <a:p>
            <a:endParaRPr lang="hu-HU" sz="1600" b="1" dirty="0">
              <a:latin typeface="Arial" panose="020B0604020202020204" pitchFamily="34" charset="0"/>
              <a:cs typeface="Arial" panose="020B0604020202020204" pitchFamily="34" charset="0"/>
            </a:endParaRPr>
          </a:p>
          <a:p>
            <a:r>
              <a:rPr lang="hu-HU" sz="1600" b="1" dirty="0" smtClean="0">
                <a:latin typeface="Arial" panose="020B0604020202020204" pitchFamily="34" charset="0"/>
                <a:cs typeface="Arial" panose="020B0604020202020204" pitchFamily="34" charset="0"/>
              </a:rPr>
              <a:t>•	1988. évi VI. törvény első társasági tv.</a:t>
            </a:r>
          </a:p>
          <a:p>
            <a:r>
              <a:rPr lang="hu-HU" sz="1600" b="1" dirty="0" smtClean="0">
                <a:latin typeface="Arial" panose="020B0604020202020204" pitchFamily="34" charset="0"/>
                <a:cs typeface="Arial" panose="020B0604020202020204" pitchFamily="34" charset="0"/>
              </a:rPr>
              <a:t>•	1997. évi CXLIV. törvény második társ. </a:t>
            </a:r>
            <a:r>
              <a:rPr lang="hu-HU" sz="1600" b="1" dirty="0">
                <a:latin typeface="Arial" panose="020B0604020202020204" pitchFamily="34" charset="0"/>
                <a:cs typeface="Arial" panose="020B0604020202020204" pitchFamily="34" charset="0"/>
              </a:rPr>
              <a:t>t</a:t>
            </a:r>
            <a:r>
              <a:rPr lang="hu-HU" sz="1600" b="1" dirty="0" smtClean="0">
                <a:latin typeface="Arial" panose="020B0604020202020204" pitchFamily="34" charset="0"/>
                <a:cs typeface="Arial" panose="020B0604020202020204" pitchFamily="34" charset="0"/>
              </a:rPr>
              <a:t>v.</a:t>
            </a:r>
          </a:p>
          <a:p>
            <a:r>
              <a:rPr lang="hu-HU" sz="1600" b="1" dirty="0" smtClean="0">
                <a:latin typeface="Arial" panose="020B0604020202020204" pitchFamily="34" charset="0"/>
                <a:cs typeface="Arial" panose="020B0604020202020204" pitchFamily="34" charset="0"/>
              </a:rPr>
              <a:t>	</a:t>
            </a:r>
            <a:endParaRPr lang="hu-HU" sz="1600" b="1" dirty="0" smtClean="0">
              <a:latin typeface="Arial" panose="020B0604020202020204" pitchFamily="34" charset="0"/>
              <a:cs typeface="Arial" panose="020B0604020202020204" pitchFamily="34" charset="0"/>
            </a:endParaRPr>
          </a:p>
          <a:p>
            <a:endParaRPr lang="hu-HU" sz="1600" b="1" dirty="0" smtClean="0">
              <a:solidFill>
                <a:schemeClr val="tx1">
                  <a:lumMod val="75000"/>
                  <a:lumOff val="25000"/>
                </a:schemeClr>
              </a:solidFill>
              <a:latin typeface="Arial" panose="020B0604020202020204" pitchFamily="34" charset="0"/>
              <a:cs typeface="Arial" panose="020B0604020202020204" pitchFamily="34" charset="0"/>
            </a:endParaRPr>
          </a:p>
          <a:p>
            <a:r>
              <a:rPr lang="hu-HU" sz="1600" b="1" dirty="0" smtClean="0">
                <a:latin typeface="Arial" panose="020B0604020202020204" pitchFamily="34" charset="0"/>
                <a:cs typeface="Arial" panose="020B0604020202020204" pitchFamily="34" charset="0"/>
              </a:rPr>
              <a:t>•       2006. évi IV. törvény a gazdasági   </a:t>
            </a:r>
          </a:p>
          <a:p>
            <a:r>
              <a:rPr lang="hu-HU" sz="1600" b="1" dirty="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társaságokról ( harmadik társ. </a:t>
            </a:r>
            <a:r>
              <a:rPr lang="hu-HU" sz="1600" b="1" dirty="0">
                <a:latin typeface="Arial" panose="020B0604020202020204" pitchFamily="34" charset="0"/>
                <a:cs typeface="Arial" panose="020B0604020202020204" pitchFamily="34" charset="0"/>
              </a:rPr>
              <a:t>t</a:t>
            </a:r>
            <a:r>
              <a:rPr lang="hu-HU" sz="1600" b="1" dirty="0" smtClean="0">
                <a:latin typeface="Arial" panose="020B0604020202020204" pitchFamily="34" charset="0"/>
                <a:cs typeface="Arial" panose="020B0604020202020204" pitchFamily="34" charset="0"/>
              </a:rPr>
              <a:t>v.)</a:t>
            </a:r>
            <a:endParaRPr lang="hu-HU" sz="1600" b="1" dirty="0">
              <a:solidFill>
                <a:schemeClr val="tx1">
                  <a:lumMod val="75000"/>
                  <a:lumOff val="25000"/>
                </a:schemeClr>
              </a:solidFill>
              <a:latin typeface="Arial" panose="020B0604020202020204" pitchFamily="34" charset="0"/>
              <a:cs typeface="Arial" panose="020B0604020202020204" pitchFamily="34" charset="0"/>
            </a:endParaRPr>
          </a:p>
          <a:p>
            <a:endParaRPr lang="hu-HU" sz="1600" b="1" dirty="0" smtClean="0">
              <a:solidFill>
                <a:schemeClr val="tx1">
                  <a:lumMod val="75000"/>
                  <a:lumOff val="25000"/>
                </a:schemeClr>
              </a:solidFill>
              <a:latin typeface="Arial" panose="020B0604020202020204" pitchFamily="34" charset="0"/>
              <a:cs typeface="Arial" panose="020B0604020202020204" pitchFamily="34" charset="0"/>
            </a:endParaRPr>
          </a:p>
          <a:p>
            <a:endParaRPr lang="hu-HU" sz="1600" b="1"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1989067"/>
            <a:ext cx="3341726" cy="3343275"/>
          </a:xfrm>
          <a:prstGeom prst="rect">
            <a:avLst/>
          </a:prstGeom>
        </p:spPr>
      </p:pic>
    </p:spTree>
    <p:extLst>
      <p:ext uri="{BB962C8B-B14F-4D97-AF65-F5344CB8AC3E}">
        <p14:creationId xmlns:p14="http://schemas.microsoft.com/office/powerpoint/2010/main" val="3867162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57200"/>
            <a:ext cx="6912768" cy="926976"/>
          </a:xfrm>
        </p:spPr>
        <p:txBody>
          <a:bodyPr/>
          <a:lstStyle/>
          <a:p>
            <a:r>
              <a:rPr lang="hu-HU" sz="2800" dirty="0" smtClean="0"/>
              <a:t/>
            </a:r>
            <a:br>
              <a:rPr lang="hu-HU" sz="2800" dirty="0" smtClean="0"/>
            </a:br>
            <a:r>
              <a:rPr lang="hu-HU" sz="2800" dirty="0" smtClean="0"/>
              <a:t>Hatályos jogforrások</a:t>
            </a:r>
            <a:endParaRPr lang="hu-HU" sz="2800" dirty="0"/>
          </a:p>
        </p:txBody>
      </p:sp>
      <p:sp>
        <p:nvSpPr>
          <p:cNvPr id="4" name="Szövegdoboz 3"/>
          <p:cNvSpPr txBox="1"/>
          <p:nvPr/>
        </p:nvSpPr>
        <p:spPr>
          <a:xfrm>
            <a:off x="467544" y="1844824"/>
            <a:ext cx="5256584" cy="4370427"/>
          </a:xfrm>
          <a:prstGeom prst="rect">
            <a:avLst/>
          </a:prstGeom>
          <a:noFill/>
        </p:spPr>
        <p:txBody>
          <a:bodyPr wrap="square" rtlCol="0">
            <a:spAutoFit/>
          </a:bodyPr>
          <a:lstStyle/>
          <a:p>
            <a:r>
              <a:rPr lang="hu-HU" b="1" cap="all" dirty="0" smtClean="0">
                <a:latin typeface="Arial" panose="020B0604020202020204" pitchFamily="34" charset="0"/>
                <a:cs typeface="Arial" panose="020B0604020202020204" pitchFamily="34" charset="0"/>
              </a:rPr>
              <a:t>Jogszabályok</a:t>
            </a:r>
            <a:endParaRPr lang="hu-HU" b="1" cap="all" dirty="0">
              <a:latin typeface="Arial" panose="020B0604020202020204" pitchFamily="34" charset="0"/>
              <a:cs typeface="Arial" panose="020B0604020202020204" pitchFamily="34" charset="0"/>
            </a:endParaRPr>
          </a:p>
          <a:p>
            <a:endParaRPr lang="hu-HU" b="1" cap="all" dirty="0">
              <a:latin typeface="Arial" panose="020B0604020202020204" pitchFamily="34" charset="0"/>
              <a:cs typeface="Arial" panose="020B0604020202020204" pitchFamily="34" charset="0"/>
            </a:endParaRPr>
          </a:p>
          <a:p>
            <a:r>
              <a:rPr lang="hu-HU" b="1" dirty="0">
                <a:latin typeface="Arial" panose="020B0604020202020204" pitchFamily="34" charset="0"/>
                <a:cs typeface="Arial" panose="020B0604020202020204" pitchFamily="34" charset="0"/>
              </a:rPr>
              <a:t>• </a:t>
            </a:r>
            <a:r>
              <a:rPr lang="hu-HU" b="1" dirty="0" smtClean="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2013. évi V. törvény a Polgári  	Törvénykönyvről (2014. március 15.)</a:t>
            </a:r>
          </a:p>
          <a:p>
            <a:endParaRPr lang="hu-HU" sz="1600" b="1" dirty="0">
              <a:latin typeface="Arial" panose="020B0604020202020204" pitchFamily="34" charset="0"/>
              <a:cs typeface="Arial" panose="020B0604020202020204" pitchFamily="34" charset="0"/>
            </a:endParaRPr>
          </a:p>
          <a:p>
            <a:r>
              <a:rPr lang="hu-HU" sz="1600" b="1" dirty="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 	2006. évi V. törvény a cégnyilvánosságról, a 	bírósági cégeljárásról és a végelszámolásról</a:t>
            </a:r>
            <a:endParaRPr lang="hu-HU" sz="1600" b="1" dirty="0">
              <a:latin typeface="Arial" panose="020B0604020202020204" pitchFamily="34" charset="0"/>
              <a:cs typeface="Arial" panose="020B0604020202020204" pitchFamily="34" charset="0"/>
            </a:endParaRPr>
          </a:p>
          <a:p>
            <a:pPr lvl="1"/>
            <a:endParaRPr lang="hu-HU" sz="1600" dirty="0">
              <a:latin typeface="Arial" panose="020B0604020202020204" pitchFamily="34" charset="0"/>
              <a:cs typeface="Arial" panose="020B0604020202020204" pitchFamily="34" charset="0"/>
            </a:endParaRPr>
          </a:p>
          <a:p>
            <a:pPr algn="just"/>
            <a:r>
              <a:rPr lang="hu-HU" sz="1600" b="1" dirty="0" smtClean="0">
                <a:latin typeface="Arial" panose="020B0604020202020204" pitchFamily="34" charset="0"/>
                <a:cs typeface="Arial" panose="020B0604020202020204" pitchFamily="34" charset="0"/>
              </a:rPr>
              <a:t>•      2009. évi CXV. Törvény az egyéni vállalkozóról  </a:t>
            </a:r>
          </a:p>
          <a:p>
            <a:pPr algn="just"/>
            <a:r>
              <a:rPr lang="hu-HU" sz="1600" b="1" dirty="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       és az egyéni cégről</a:t>
            </a:r>
          </a:p>
          <a:p>
            <a:pPr algn="just"/>
            <a:endParaRPr lang="hu-HU" sz="1600" i="1" dirty="0" smtClean="0">
              <a:latin typeface="Arial" panose="020B0604020202020204" pitchFamily="34" charset="0"/>
              <a:cs typeface="Arial" panose="020B0604020202020204" pitchFamily="34" charset="0"/>
            </a:endParaRPr>
          </a:p>
          <a:p>
            <a:r>
              <a:rPr lang="hu-HU" sz="1600" b="1" dirty="0" smtClean="0">
                <a:latin typeface="Arial" panose="020B0604020202020204" pitchFamily="34" charset="0"/>
                <a:cs typeface="Arial" panose="020B0604020202020204" pitchFamily="34" charset="0"/>
              </a:rPr>
              <a:t>•      2012. évi I. törvény a Munka  </a:t>
            </a:r>
          </a:p>
          <a:p>
            <a:r>
              <a:rPr lang="hu-HU" sz="1600" b="1" dirty="0">
                <a:latin typeface="Arial" panose="020B0604020202020204" pitchFamily="34" charset="0"/>
                <a:cs typeface="Arial" panose="020B0604020202020204" pitchFamily="34" charset="0"/>
              </a:rPr>
              <a:t> </a:t>
            </a:r>
            <a:r>
              <a:rPr lang="hu-HU" sz="1600" b="1" dirty="0" smtClean="0">
                <a:latin typeface="Arial" panose="020B0604020202020204" pitchFamily="34" charset="0"/>
                <a:cs typeface="Arial" panose="020B0604020202020204" pitchFamily="34" charset="0"/>
              </a:rPr>
              <a:t>      Törvénykönyvéről </a:t>
            </a:r>
            <a:endParaRPr lang="hu-HU" sz="1600" b="1" dirty="0" smtClean="0">
              <a:latin typeface="Arial" panose="020B0604020202020204" pitchFamily="34" charset="0"/>
              <a:cs typeface="Arial" panose="020B0604020202020204" pitchFamily="34" charset="0"/>
            </a:endParaRPr>
          </a:p>
          <a:p>
            <a:endParaRPr lang="hu-HU" sz="1600" b="1" dirty="0">
              <a:solidFill>
                <a:schemeClr val="tx1">
                  <a:lumMod val="75000"/>
                  <a:lumOff val="25000"/>
                </a:schemeClr>
              </a:solidFill>
              <a:latin typeface="Arial" panose="020B0604020202020204" pitchFamily="34" charset="0"/>
              <a:cs typeface="Arial" panose="020B0604020202020204" pitchFamily="34" charset="0"/>
            </a:endParaRPr>
          </a:p>
          <a:p>
            <a:r>
              <a:rPr lang="hu-HU" sz="1600" b="1" dirty="0" smtClean="0">
                <a:latin typeface="Arial" panose="020B0604020202020204" pitchFamily="34" charset="0"/>
                <a:cs typeface="Arial" panose="020B0604020202020204" pitchFamily="34" charset="0"/>
              </a:rPr>
              <a:t>•	2006. évi X. törvény a szövetkezetekről</a:t>
            </a:r>
            <a:endParaRPr lang="hu-HU" sz="1600" b="1" dirty="0" smtClean="0">
              <a:solidFill>
                <a:schemeClr val="tx1">
                  <a:lumMod val="75000"/>
                  <a:lumOff val="25000"/>
                </a:schemeClr>
              </a:solidFill>
              <a:latin typeface="Arial" panose="020B0604020202020204" pitchFamily="34" charset="0"/>
              <a:cs typeface="Arial" panose="020B0604020202020204" pitchFamily="34" charset="0"/>
            </a:endParaRPr>
          </a:p>
          <a:p>
            <a:endParaRPr lang="hu-HU" sz="1600" b="1" dirty="0" smtClean="0">
              <a:solidFill>
                <a:schemeClr val="tx1">
                  <a:lumMod val="75000"/>
                  <a:lumOff val="25000"/>
                </a:schemeClr>
              </a:solidFill>
              <a:latin typeface="Arial" panose="020B0604020202020204" pitchFamily="34" charset="0"/>
              <a:cs typeface="Arial" panose="020B0604020202020204" pitchFamily="34" charset="0"/>
            </a:endParaRPr>
          </a:p>
          <a:p>
            <a:endParaRPr lang="hu-HU" sz="1600" b="1"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1844824"/>
            <a:ext cx="2918098" cy="3939540"/>
          </a:xfrm>
          <a:prstGeom prst="rect">
            <a:avLst/>
          </a:prstGeom>
        </p:spPr>
      </p:pic>
    </p:spTree>
    <p:extLst>
      <p:ext uri="{BB962C8B-B14F-4D97-AF65-F5344CB8AC3E}">
        <p14:creationId xmlns:p14="http://schemas.microsoft.com/office/powerpoint/2010/main" val="3769863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ím 11"/>
          <p:cNvSpPr>
            <a:spLocks noGrp="1"/>
          </p:cNvSpPr>
          <p:nvPr>
            <p:ph type="ctrTitle"/>
          </p:nvPr>
        </p:nvSpPr>
        <p:spPr>
          <a:xfrm>
            <a:off x="722376" y="692696"/>
            <a:ext cx="7772400" cy="1828800"/>
          </a:xfrm>
          <a:ln>
            <a:solidFill>
              <a:schemeClr val="bg1"/>
            </a:solidFill>
          </a:ln>
        </p:spPr>
        <p:txBody>
          <a:bodyPr/>
          <a:lstStyle/>
          <a:p>
            <a:pPr algn="ctr"/>
            <a:r>
              <a:rPr lang="hu-HU" dirty="0" smtClean="0">
                <a:solidFill>
                  <a:schemeClr val="tx1"/>
                </a:solidFill>
              </a:rPr>
              <a:t>A GAZDASÁGI ÉLET SZEREPLŐI</a:t>
            </a:r>
            <a:endParaRPr lang="hu-HU" dirty="0">
              <a:solidFill>
                <a:schemeClr val="tx1"/>
              </a:solidFill>
            </a:endParaRPr>
          </a:p>
        </p:txBody>
      </p:sp>
      <p:pic>
        <p:nvPicPr>
          <p:cNvPr id="14" name="Kép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639362"/>
            <a:ext cx="5760640" cy="3547988"/>
          </a:xfrm>
          <a:prstGeom prst="rect">
            <a:avLst/>
          </a:prstGeom>
        </p:spPr>
      </p:pic>
    </p:spTree>
    <p:extLst>
      <p:ext uri="{BB962C8B-B14F-4D97-AF65-F5344CB8AC3E}">
        <p14:creationId xmlns:p14="http://schemas.microsoft.com/office/powerpoint/2010/main" val="564732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ím 11"/>
          <p:cNvSpPr>
            <a:spLocks noGrp="1"/>
          </p:cNvSpPr>
          <p:nvPr>
            <p:ph type="ctrTitle"/>
          </p:nvPr>
        </p:nvSpPr>
        <p:spPr>
          <a:xfrm>
            <a:off x="722376" y="620688"/>
            <a:ext cx="7772400" cy="5688632"/>
          </a:xfrm>
        </p:spPr>
        <p:txBody>
          <a:bodyPr>
            <a:noAutofit/>
          </a:bodyPr>
          <a:lstStyle/>
          <a:p>
            <a:pPr marL="0" indent="0" algn="l"/>
            <a:r>
              <a:rPr lang="hu-HU" sz="3200" u="sng" dirty="0" smtClean="0"/>
              <a:t/>
            </a:r>
            <a:br>
              <a:rPr lang="hu-HU" sz="3200" u="sng" dirty="0" smtClean="0"/>
            </a:br>
            <a:r>
              <a:rPr lang="hu-HU" sz="3200" u="sng" dirty="0"/>
              <a:t/>
            </a:r>
            <a:br>
              <a:rPr lang="hu-HU" sz="3200" u="sng" dirty="0"/>
            </a:br>
            <a:r>
              <a:rPr lang="hu-HU" sz="3200" u="sng" dirty="0" smtClean="0"/>
              <a:t/>
            </a:r>
            <a:br>
              <a:rPr lang="hu-HU" sz="3200" u="sng" dirty="0" smtClean="0"/>
            </a:br>
            <a:r>
              <a:rPr lang="hu-HU" sz="2400" u="sng" dirty="0"/>
              <a:t/>
            </a:r>
            <a:br>
              <a:rPr lang="hu-HU" sz="2400" u="sng" dirty="0"/>
            </a:br>
            <a:r>
              <a:rPr lang="hu-HU" sz="2400" u="sng" dirty="0" smtClean="0">
                <a:solidFill>
                  <a:schemeClr val="tx1"/>
                </a:solidFill>
              </a:rPr>
              <a:t>Típuskényszer</a:t>
            </a:r>
            <a:br>
              <a:rPr lang="hu-HU" sz="2400" u="sng" dirty="0" smtClean="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Egyéni </a:t>
            </a:r>
            <a:r>
              <a:rPr lang="hu-HU" sz="2400" dirty="0">
                <a:solidFill>
                  <a:schemeClr val="tx1"/>
                </a:solidFill>
              </a:rPr>
              <a:t>vállalkozó</a:t>
            </a:r>
            <a:br>
              <a:rPr lang="hu-HU" sz="2400" dirty="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Gazdasági </a:t>
            </a:r>
            <a:r>
              <a:rPr lang="hu-HU" sz="2400" dirty="0">
                <a:solidFill>
                  <a:schemeClr val="tx1"/>
                </a:solidFill>
              </a:rPr>
              <a:t>társaságok</a:t>
            </a:r>
            <a:br>
              <a:rPr lang="hu-HU" sz="2400" dirty="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Egyesület</a:t>
            </a:r>
            <a:r>
              <a:rPr lang="hu-HU" sz="2400" dirty="0">
                <a:solidFill>
                  <a:schemeClr val="tx1"/>
                </a:solidFill>
              </a:rPr>
              <a:t/>
            </a:r>
            <a:br>
              <a:rPr lang="hu-HU" sz="2400" dirty="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Alapítvány</a:t>
            </a:r>
            <a:r>
              <a:rPr lang="hu-HU" sz="2400" dirty="0">
                <a:solidFill>
                  <a:schemeClr val="tx1"/>
                </a:solidFill>
              </a:rPr>
              <a:t/>
            </a:r>
            <a:br>
              <a:rPr lang="hu-HU" sz="2400" dirty="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Egyesülés</a:t>
            </a:r>
            <a:br>
              <a:rPr lang="hu-HU" sz="2400" dirty="0" smtClean="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Szövetkezet</a:t>
            </a:r>
            <a:br>
              <a:rPr lang="hu-HU" sz="2400" dirty="0" smtClean="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Állam</a:t>
            </a:r>
            <a:r>
              <a:rPr lang="hu-HU" sz="3200" dirty="0"/>
              <a:t/>
            </a:r>
            <a:br>
              <a:rPr lang="hu-HU" sz="3200" dirty="0"/>
            </a:br>
            <a:endParaRPr lang="hu-HU" sz="3200" dirty="0">
              <a:solidFill>
                <a:schemeClr val="tx1"/>
              </a:solidFill>
            </a:endParaRPr>
          </a:p>
        </p:txBody>
      </p:sp>
    </p:spTree>
    <p:extLst>
      <p:ext uri="{BB962C8B-B14F-4D97-AF65-F5344CB8AC3E}">
        <p14:creationId xmlns:p14="http://schemas.microsoft.com/office/powerpoint/2010/main" val="37115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ím 11"/>
          <p:cNvSpPr>
            <a:spLocks noGrp="1"/>
          </p:cNvSpPr>
          <p:nvPr>
            <p:ph type="ctrTitle"/>
          </p:nvPr>
        </p:nvSpPr>
        <p:spPr>
          <a:xfrm>
            <a:off x="722376" y="620688"/>
            <a:ext cx="7772400" cy="5688632"/>
          </a:xfrm>
        </p:spPr>
        <p:txBody>
          <a:bodyPr>
            <a:noAutofit/>
          </a:bodyPr>
          <a:lstStyle/>
          <a:p>
            <a:pPr marL="0" indent="0" algn="l"/>
            <a:r>
              <a:rPr lang="hu-HU" sz="3200" u="sng" dirty="0" smtClean="0"/>
              <a:t/>
            </a:r>
            <a:br>
              <a:rPr lang="hu-HU" sz="3200" u="sng" dirty="0" smtClean="0"/>
            </a:br>
            <a:r>
              <a:rPr lang="hu-HU" sz="3200" u="sng" dirty="0"/>
              <a:t/>
            </a:r>
            <a:br>
              <a:rPr lang="hu-HU" sz="3200" u="sng" dirty="0"/>
            </a:br>
            <a:r>
              <a:rPr lang="hu-HU" sz="3200" u="sng" dirty="0" smtClean="0"/>
              <a:t/>
            </a:r>
            <a:br>
              <a:rPr lang="hu-HU" sz="3200" u="sng" dirty="0" smtClean="0"/>
            </a:br>
            <a:r>
              <a:rPr lang="hu-HU" sz="2400" u="sng" dirty="0"/>
              <a:t/>
            </a:r>
            <a:br>
              <a:rPr lang="hu-HU" sz="2400" u="sng" dirty="0"/>
            </a:br>
            <a:r>
              <a:rPr lang="hu-HU" sz="2400" u="sng" dirty="0" smtClean="0">
                <a:solidFill>
                  <a:schemeClr val="tx1"/>
                </a:solidFill>
              </a:rPr>
              <a:t>Gazdasági társaságok</a:t>
            </a:r>
            <a:br>
              <a:rPr lang="hu-HU" sz="2400" u="sng" dirty="0" smtClean="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betéti társaság ( bt. )</a:t>
            </a:r>
            <a:r>
              <a:rPr lang="hu-HU" sz="2400" dirty="0">
                <a:solidFill>
                  <a:schemeClr val="tx1"/>
                </a:solidFill>
              </a:rPr>
              <a:t/>
            </a:r>
            <a:br>
              <a:rPr lang="hu-HU" sz="2400" dirty="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közkereseti társaság ( </a:t>
            </a:r>
            <a:r>
              <a:rPr lang="hu-HU" sz="2400" dirty="0" err="1" smtClean="0">
                <a:solidFill>
                  <a:schemeClr val="tx1"/>
                </a:solidFill>
              </a:rPr>
              <a:t>kkt</a:t>
            </a:r>
            <a:r>
              <a:rPr lang="hu-HU" sz="2400" dirty="0" smtClean="0">
                <a:solidFill>
                  <a:schemeClr val="tx1"/>
                </a:solidFill>
              </a:rPr>
              <a:t>.)</a:t>
            </a:r>
            <a:r>
              <a:rPr lang="hu-HU" sz="2400" dirty="0">
                <a:solidFill>
                  <a:schemeClr val="tx1"/>
                </a:solidFill>
              </a:rPr>
              <a:t/>
            </a:r>
            <a:br>
              <a:rPr lang="hu-HU" sz="2400" dirty="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korlátolt felelősségű társaság </a:t>
            </a:r>
            <a:br>
              <a:rPr lang="hu-HU" sz="2400" dirty="0" smtClean="0">
                <a:solidFill>
                  <a:schemeClr val="tx1"/>
                </a:solidFill>
              </a:rPr>
            </a:br>
            <a:r>
              <a:rPr lang="hu-HU" sz="2400" dirty="0">
                <a:solidFill>
                  <a:schemeClr val="tx1"/>
                </a:solidFill>
              </a:rPr>
              <a:t>	</a:t>
            </a:r>
            <a:r>
              <a:rPr lang="hu-HU" sz="2400" dirty="0" smtClean="0">
                <a:solidFill>
                  <a:schemeClr val="tx1"/>
                </a:solidFill>
              </a:rPr>
              <a:t>	( kft.)</a:t>
            </a:r>
            <a:r>
              <a:rPr lang="hu-HU" sz="2400" dirty="0">
                <a:solidFill>
                  <a:schemeClr val="tx1"/>
                </a:solidFill>
              </a:rPr>
              <a:t/>
            </a:r>
            <a:br>
              <a:rPr lang="hu-HU" sz="2400" dirty="0">
                <a:solidFill>
                  <a:schemeClr val="tx1"/>
                </a:solidFill>
              </a:rPr>
            </a:br>
            <a:r>
              <a:rPr lang="hu-HU" sz="2400" dirty="0">
                <a:solidFill>
                  <a:schemeClr val="tx1"/>
                </a:solidFill>
              </a:rPr>
              <a:t/>
            </a:r>
            <a:br>
              <a:rPr lang="hu-HU" sz="2400" dirty="0">
                <a:solidFill>
                  <a:schemeClr val="tx1"/>
                </a:solidFill>
              </a:rPr>
            </a:br>
            <a:r>
              <a:rPr lang="hu-HU" sz="2400" dirty="0" smtClean="0">
                <a:solidFill>
                  <a:schemeClr val="tx1"/>
                </a:solidFill>
              </a:rPr>
              <a:t>	-	részvénytársaság ( rt.)</a:t>
            </a:r>
            <a:r>
              <a:rPr lang="hu-HU" sz="2400" dirty="0">
                <a:solidFill>
                  <a:schemeClr val="tx1"/>
                </a:solidFill>
              </a:rPr>
              <a:t/>
            </a:r>
            <a:br>
              <a:rPr lang="hu-HU" sz="2400" dirty="0">
                <a:solidFill>
                  <a:schemeClr val="tx1"/>
                </a:solidFill>
              </a:rPr>
            </a:br>
            <a:r>
              <a:rPr lang="hu-HU" sz="2400" dirty="0">
                <a:solidFill>
                  <a:schemeClr val="tx1"/>
                </a:solidFill>
              </a:rPr>
              <a:t/>
            </a:r>
            <a:br>
              <a:rPr lang="hu-HU" sz="2400" dirty="0">
                <a:solidFill>
                  <a:schemeClr val="tx1"/>
                </a:solidFill>
              </a:rPr>
            </a:br>
            <a:r>
              <a:rPr lang="hu-HU" sz="3200" dirty="0"/>
              <a:t/>
            </a:r>
            <a:br>
              <a:rPr lang="hu-HU" sz="3200" dirty="0"/>
            </a:br>
            <a:endParaRPr lang="hu-HU" sz="3200" dirty="0">
              <a:solidFill>
                <a:schemeClr val="tx1"/>
              </a:solidFill>
            </a:endParaRPr>
          </a:p>
        </p:txBody>
      </p:sp>
    </p:spTree>
    <p:extLst>
      <p:ext uri="{BB962C8B-B14F-4D97-AF65-F5344CB8AC3E}">
        <p14:creationId xmlns:p14="http://schemas.microsoft.com/office/powerpoint/2010/main" val="57903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zöveg helye 7"/>
          <p:cNvSpPr>
            <a:spLocks noGrp="1"/>
          </p:cNvSpPr>
          <p:nvPr>
            <p:ph type="body" idx="2"/>
          </p:nvPr>
        </p:nvSpPr>
        <p:spPr/>
        <p:txBody>
          <a:bodyPr/>
          <a:lstStyle/>
          <a:p>
            <a:endParaRPr lang="hu-HU" dirty="0" smtClean="0"/>
          </a:p>
          <a:p>
            <a:endParaRPr lang="hu-HU" dirty="0"/>
          </a:p>
          <a:p>
            <a:endParaRPr lang="hu-HU" dirty="0" smtClean="0"/>
          </a:p>
          <a:p>
            <a:endParaRPr lang="hu-HU" dirty="0"/>
          </a:p>
        </p:txBody>
      </p:sp>
      <p:sp>
        <p:nvSpPr>
          <p:cNvPr id="7" name="Tartalom helye 6"/>
          <p:cNvSpPr>
            <a:spLocks noGrp="1"/>
          </p:cNvSpPr>
          <p:nvPr>
            <p:ph sz="half" idx="1"/>
          </p:nvPr>
        </p:nvSpPr>
        <p:spPr>
          <a:xfrm>
            <a:off x="761372" y="476672"/>
            <a:ext cx="7915084" cy="5177874"/>
          </a:xfrm>
        </p:spPr>
        <p:txBody>
          <a:bodyPr>
            <a:normAutofit/>
          </a:bodyPr>
          <a:lstStyle/>
          <a:p>
            <a:pPr lvl="1" algn="ctr"/>
            <a:r>
              <a:rPr lang="hu-HU" dirty="0" smtClean="0"/>
              <a:t>I. </a:t>
            </a:r>
          </a:p>
          <a:p>
            <a:pPr lvl="1" algn="ctr"/>
            <a:r>
              <a:rPr lang="hu-HU" dirty="0" smtClean="0"/>
              <a:t>Egyéni vállalkozó</a:t>
            </a:r>
          </a:p>
          <a:p>
            <a:pPr lvl="1" algn="ctr"/>
            <a:endParaRPr lang="hu-HU" dirty="0"/>
          </a:p>
          <a:p>
            <a:pPr lvl="1" algn="just"/>
            <a:r>
              <a:rPr lang="hu-HU" dirty="0" smtClean="0"/>
              <a:t>- a kereskedelmi jog alapegysége</a:t>
            </a:r>
          </a:p>
          <a:p>
            <a:pPr lvl="1" algn="just"/>
            <a:endParaRPr lang="hu-HU" dirty="0" smtClean="0"/>
          </a:p>
          <a:p>
            <a:pPr lvl="1" algn="just"/>
            <a:r>
              <a:rPr lang="hu-HU" dirty="0" smtClean="0"/>
              <a:t>- 1875. évi Kereskedelmi Törvény</a:t>
            </a:r>
          </a:p>
          <a:p>
            <a:pPr lvl="1" algn="just"/>
            <a:endParaRPr lang="hu-HU" dirty="0" smtClean="0"/>
          </a:p>
          <a:p>
            <a:pPr lvl="1" algn="just"/>
            <a:r>
              <a:rPr lang="hu-HU" dirty="0" smtClean="0"/>
              <a:t>- szocialista jogfelfogás </a:t>
            </a:r>
          </a:p>
          <a:p>
            <a:pPr lvl="5" algn="just"/>
            <a:r>
              <a:rPr lang="hu-HU" dirty="0"/>
              <a:t>	</a:t>
            </a:r>
            <a:r>
              <a:rPr lang="hu-HU" dirty="0" smtClean="0"/>
              <a:t>	( 1977. évi 14. tvr. a kisiparra, 1977. évi 15. </a:t>
            </a:r>
            <a:r>
              <a:rPr lang="hu-HU" dirty="0" err="1" smtClean="0"/>
              <a:t>tvr</a:t>
            </a:r>
            <a:r>
              <a:rPr lang="hu-HU" dirty="0" smtClean="0"/>
              <a:t> a   	magánkereskedelemre)</a:t>
            </a:r>
          </a:p>
          <a:p>
            <a:pPr marL="347472" lvl="1" indent="0">
              <a:buNone/>
            </a:pPr>
            <a:r>
              <a:rPr lang="hu-HU" dirty="0" smtClean="0"/>
              <a:t>  -	2009. évi CXV. törvény</a:t>
            </a:r>
          </a:p>
          <a:p>
            <a:pPr marL="347472" lvl="1" indent="0" algn="ctr">
              <a:buNone/>
            </a:pPr>
            <a:endParaRPr lang="hu-HU" dirty="0"/>
          </a:p>
        </p:txBody>
      </p:sp>
    </p:spTree>
    <p:extLst>
      <p:ext uri="{BB962C8B-B14F-4D97-AF65-F5344CB8AC3E}">
        <p14:creationId xmlns:p14="http://schemas.microsoft.com/office/powerpoint/2010/main" val="2417792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ím 7"/>
          <p:cNvSpPr>
            <a:spLocks noGrp="1"/>
          </p:cNvSpPr>
          <p:nvPr>
            <p:ph type="ctrTitle"/>
          </p:nvPr>
        </p:nvSpPr>
        <p:spPr>
          <a:xfrm>
            <a:off x="722376" y="764704"/>
            <a:ext cx="7772400" cy="5256584"/>
          </a:xfrm>
        </p:spPr>
        <p:txBody>
          <a:bodyPr>
            <a:normAutofit/>
          </a:bodyPr>
          <a:lstStyle/>
          <a:p>
            <a:pPr algn="just"/>
            <a:r>
              <a:rPr lang="hu-HU" sz="2200" dirty="0" smtClean="0">
                <a:solidFill>
                  <a:schemeClr val="tx1"/>
                </a:solidFill>
              </a:rPr>
              <a:t>Fogalma</a:t>
            </a:r>
            <a:br>
              <a:rPr lang="hu-HU" sz="2200" dirty="0" smtClean="0">
                <a:solidFill>
                  <a:schemeClr val="tx1"/>
                </a:solidFill>
              </a:rPr>
            </a:br>
            <a:r>
              <a:rPr lang="hu-HU" sz="2200" dirty="0">
                <a:solidFill>
                  <a:schemeClr val="tx1"/>
                </a:solidFill>
              </a:rPr>
              <a:t/>
            </a:r>
            <a:br>
              <a:rPr lang="hu-HU" sz="2200" dirty="0">
                <a:solidFill>
                  <a:schemeClr val="tx1"/>
                </a:solidFill>
              </a:rPr>
            </a:br>
            <a:r>
              <a:rPr lang="hu-HU" sz="2200" dirty="0" smtClean="0">
                <a:solidFill>
                  <a:schemeClr val="tx1"/>
                </a:solidFill>
              </a:rPr>
              <a:t/>
            </a:r>
            <a:br>
              <a:rPr lang="hu-HU" sz="2200" dirty="0" smtClean="0">
                <a:solidFill>
                  <a:schemeClr val="tx1"/>
                </a:solidFill>
              </a:rPr>
            </a:br>
            <a:r>
              <a:rPr lang="hu-HU" sz="2200" b="0" dirty="0">
                <a:solidFill>
                  <a:schemeClr val="tx1"/>
                </a:solidFill>
                <a:effectLst/>
              </a:rPr>
              <a:t>Magyarország területén természetes személy a szolgáltatási tevékenység megkezdésének és folytatásának általános szabályairól szóló törvény szerinti letelepedés keretében üzletszerű - rendszeresen, nyereség- és vagyonszerzés céljából, saját gazdasági kockázatvállalás mellett folytatott - gazdasági tevékenységet egyéni vállalkozóként végezhet</a:t>
            </a:r>
            <a:r>
              <a:rPr lang="hu-HU" b="0" dirty="0">
                <a:solidFill>
                  <a:schemeClr val="tx1"/>
                </a:solidFill>
                <a:effectLst/>
              </a:rPr>
              <a:t>.</a:t>
            </a:r>
            <a:r>
              <a:rPr lang="hu-HU" dirty="0">
                <a:solidFill>
                  <a:schemeClr val="tx1"/>
                </a:solidFill>
              </a:rPr>
              <a:t/>
            </a:r>
            <a:br>
              <a:rPr lang="hu-HU" dirty="0">
                <a:solidFill>
                  <a:schemeClr val="tx1"/>
                </a:solidFill>
              </a:rPr>
            </a:br>
            <a:endParaRPr lang="hu-HU" sz="3100" b="0" dirty="0">
              <a:solidFill>
                <a:schemeClr val="tx1"/>
              </a:solidFill>
            </a:endParaRPr>
          </a:p>
        </p:txBody>
      </p:sp>
    </p:spTree>
    <p:extLst>
      <p:ext uri="{BB962C8B-B14F-4D97-AF65-F5344CB8AC3E}">
        <p14:creationId xmlns:p14="http://schemas.microsoft.com/office/powerpoint/2010/main" val="815256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us">
  <a:themeElements>
    <a:clrScheme name="Aspektus">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u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ktus">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1507</TotalTime>
  <Words>190</Words>
  <Application>Microsoft Office PowerPoint</Application>
  <PresentationFormat>Diavetítés a képernyőre (4:3 oldalarány)</PresentationFormat>
  <Paragraphs>95</Paragraphs>
  <Slides>24</Slides>
  <Notes>4</Notes>
  <HiddenSlides>0</HiddenSlides>
  <MMClips>0</MMClips>
  <ScaleCrop>false</ScaleCrop>
  <HeadingPairs>
    <vt:vector size="4" baseType="variant">
      <vt:variant>
        <vt:lpstr>Téma</vt:lpstr>
      </vt:variant>
      <vt:variant>
        <vt:i4>1</vt:i4>
      </vt:variant>
      <vt:variant>
        <vt:lpstr>Diacímek</vt:lpstr>
      </vt:variant>
      <vt:variant>
        <vt:i4>24</vt:i4>
      </vt:variant>
    </vt:vector>
  </HeadingPairs>
  <TitlesOfParts>
    <vt:vector size="25" baseType="lpstr">
      <vt:lpstr>Aspektus</vt:lpstr>
      <vt:lpstr>Dr. Nagy viktor  „Jót s jól”  avagy gazdasági jogi alapismeretek</vt:lpstr>
      <vt:lpstr> Régen volt, hogy is volt?</vt:lpstr>
      <vt:lpstr> Régen volt, hogy is volt?</vt:lpstr>
      <vt:lpstr> Hatályos jogforrások</vt:lpstr>
      <vt:lpstr>A GAZDASÁGI ÉLET SZEREPLŐI</vt:lpstr>
      <vt:lpstr>    Típuskényszer   - Egyéni vállalkozó   - Gazdasági társaságok   - Egyesület   - Alapítvány   - Egyesülés   - Szövetkezet   - Állam </vt:lpstr>
      <vt:lpstr>    Gazdasági társaságok   - betéti társaság ( bt. )   - közkereseti társaság ( kkt.)   - korlátolt felelősségű társaság    ( kft.)   - részvénytársaság ( rt.)   </vt:lpstr>
      <vt:lpstr>PowerPoint bemutató</vt:lpstr>
      <vt:lpstr>Fogalma   Magyarország területén természetes személy a szolgáltatási tevékenység megkezdésének és folytatásának általános szabályairól szóló törvény szerinti letelepedés keretében üzletszerű - rendszeresen, nyereség- és vagyonszerzés céljából, saját gazdasági kockázatvállalás mellett folytatott - gazdasági tevékenységet egyéni vállalkozóként végezhet. </vt:lpstr>
      <vt:lpstr>Ki lehet egyéni vállalkozó?   - alanyi jog   - természetes személy legyen   - cselekvőképes   - meghatározott      tartózkodási jogcím   - ne legyen kizárva az egyéni   vállalkozás köréből</vt:lpstr>
      <vt:lpstr>Ki nem lehet egyéni vállalkozó?   - korlátozottan cselekvőképes   - cselekvőképtelen   - közélet tisztasága elleni vagy a   nemzetközi közélet tisztasága   elleni, gazdasági, vagyon elleni   bűncselekmény miatt jogerősen   végrehajtandó      szabadságvesztésre ítéltek (csak   a mentesülésig)      </vt:lpstr>
      <vt:lpstr>Ki nem lehet egyéni vállalkozó II. ?   akit szándékos bűncselekmény miatt    jogerősen egy évet meghaladó, végrehajtandó   szabadságvesztére ítéltek, amíg az elítéléséhez  fűződő hátrányos jogkövetkezmények alól nem  mentesül   aki egyéni cég tagja vagy  gazdasági társaság  korlátlanul  felelős tagja.     </vt:lpstr>
      <vt:lpstr>PowerPoint bemutató</vt:lpstr>
      <vt:lpstr>PowerPoint bemutató</vt:lpstr>
      <vt:lpstr>PowerPoint bemutató</vt:lpstr>
      <vt:lpstr>Speciális jellemzők   - a vállalkozásból eredő kötelezettségért   teljes vagyonfelelősség   - személyes jelenlét, de alkalmazott lehet   - legalább 2 hónapig, legfeljebb 5 évig    szüneteltethető    </vt:lpstr>
      <vt:lpstr>Megszűnik az egyéni vállalkozói státusz ha:   -     az egyéni vállalkozó a Hatóságnak vagy a   nyilvántartó szervnek bejelenti – a bejelentés napján   - egyéni vállalkozó halála napján   - egyéni vállalkozó cselekvőképességének   elvesztése napján   - ha az adóhatóság törölte az egyéni vállalkozó     adószámát    </vt:lpstr>
      <vt:lpstr>       Előnyök   - egyszerű alapítás   - könnyen áttekinthető   - vállalkozói függetlenség   - kedvező adózás  Hátrányok    - korlátlan felelősség   - szerényebb nyereségszerzési     lehetőségek   - korlátozott élettartam      </vt:lpstr>
      <vt:lpstr>II. Egyéni cég  Az egyéni cég az egyéni vállalkozói nyilvántartásban szereplő természetes személy által alapított, jogi személyiséggel nem rendelkező jogalany, amely a cégnyilvántartásba történő bejegyzéssel jön létre.  Az egyéni cég jogképes, cégneve alatt jogokat szerezhet és kötelezettségeket vállalhat, így különösen tulajdont szerezhet, szerződést köthet, pert indíthat és perelhető.  Az egyéni cégnek - az e törvényben meghatározott kivétellel - kizárólag egy tagja (alapítója) lehet. Egy természetes személy kizárólag egy egyéni cég tagja (alapítója) lehet.  </vt:lpstr>
      <vt:lpstr>- Alapító okirat – formakényszer   - Az alapító okiratban meg kell határozni:  a) az egyéni cég cégnevét és székhelyét, b) az egyéni cég alapítóját családi és utóneve, anyja neve, lakóhelye és egyéni vállalkozói nyilvántartási száma feltüntetésével, c)37 az egyéni cég főtevékenységét és valamennyi tevékenységét, d) az egyéni cég jegyzett tőkéjét, a tag vagyoni betétjének összegét, valamint a jegyzett tőke rendelkezésre bocsátásának módját és idejét, e)38 f) az egyéni cég működésének időtartamát, ha azt határozott időre alapítják, g) ha az egyéni cég könyvvizsgálót jelöl ki, a könyvvizsgáló nevét (cégnevét) és lakóhelyét (székhelyét)   FONTOS: Az egyéni cég a cégnyilvántartásba való bejegyzésével, a bejegyzés napján jön létre.   </vt:lpstr>
      <vt:lpstr>Az egyéni cég vagyona  - Az egyéni cég az alapító okiratban meghatározott jegyzett tőkével alakul.  - Ha az egyéni cég jegyzett tőkéje a kettőszázezer forintot meghaladja, a jegyzett tőke pénzbeli és nem pénzbeli hozzájárulásból állhat. A vagyoni betét értékéről az alapító a bejegyzés iránti kérelemben nyilatkozik.  - Ha az egyéni cég jegyzett tőkéje a kettőszázezer forintot nem haladja meg, a jegyzett tőke csak pénzbeli hozzájárulás lehet.  - A pénzbeli és a nem pénzbeli hozzájárulást az alapításkor rendelkezésre kell bocsátani. </vt:lpstr>
      <vt:lpstr>PowerPoint bemutató</vt:lpstr>
      <vt:lpstr>Az egyéni cég megszűnik, ha:  a) az alapító okiratban meghatározott időtartam eltelt vagy más megszűnési feltétel megvalósult, b) elhatározza jogutód nélküli megszűnését, c) elhatározza jogutódlással történő megszűnését (átalakulását), d) a cégbíróság megszűntnek nyilvánítja, e) a cégbíróság hivatalból elrendeli törlését, f) a bíróság felszámolási eljárás során megszünteti. (2)45 Az egyéni cégre a felszámolás, a végelszámolás, kényszertörlés és a csődeljárás szabályait alkalmazni kell. </vt:lpstr>
      <vt:lpstr>PowerPoint bemutató</vt:lpstr>
    </vt:vector>
  </TitlesOfParts>
  <Company>novak.adam@gmail.com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Asdfsdafa dsfasd asdf</dc:title>
  <dc:creator>Ádám Novák</dc:creator>
  <cp:lastModifiedBy>Nagy Viktor Dr.</cp:lastModifiedBy>
  <cp:revision>73</cp:revision>
  <dcterms:created xsi:type="dcterms:W3CDTF">2014-03-03T11:13:53Z</dcterms:created>
  <dcterms:modified xsi:type="dcterms:W3CDTF">2015-01-07T17:22:27Z</dcterms:modified>
</cp:coreProperties>
</file>